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29.xml" ContentType="application/vnd.openxmlformats-officedocument.presentationml.slide+xml"/>
  <Override PartName="/ppt/slideLayouts/slideLayout39.xml" ContentType="application/vnd.openxmlformats-officedocument.presentationml.slideLayout+xml"/>
  <Override PartName="/ppt/theme/theme5.xml" ContentType="application/vnd.openxmlformats-officedocument.them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Override3.xml" ContentType="application/vnd.openxmlformats-officedocument.themeOverr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2.xml" ContentType="application/vnd.openxmlformats-officedocument.presentationml.slideLayout+xml"/>
  <Override PartName="/ppt/theme/themeOverride1.xml" ContentType="application/vnd.openxmlformats-officedocument.themeOverr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8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84" r:id="rId3"/>
    <p:sldMasterId id="2147483696" r:id="rId4"/>
  </p:sldMasterIdLst>
  <p:notesMasterIdLst>
    <p:notesMasterId r:id="rId36"/>
  </p:notesMasterIdLst>
  <p:sldIdLst>
    <p:sldId id="256" r:id="rId5"/>
    <p:sldId id="257" r:id="rId6"/>
    <p:sldId id="258" r:id="rId7"/>
    <p:sldId id="273" r:id="rId8"/>
    <p:sldId id="259" r:id="rId9"/>
    <p:sldId id="260" r:id="rId10"/>
    <p:sldId id="261" r:id="rId11"/>
    <p:sldId id="262" r:id="rId12"/>
    <p:sldId id="263" r:id="rId13"/>
    <p:sldId id="274" r:id="rId14"/>
    <p:sldId id="279" r:id="rId15"/>
    <p:sldId id="275" r:id="rId16"/>
    <p:sldId id="277" r:id="rId17"/>
    <p:sldId id="264" r:id="rId18"/>
    <p:sldId id="276" r:id="rId19"/>
    <p:sldId id="278" r:id="rId20"/>
    <p:sldId id="281" r:id="rId21"/>
    <p:sldId id="282" r:id="rId22"/>
    <p:sldId id="294" r:id="rId23"/>
    <p:sldId id="295" r:id="rId24"/>
    <p:sldId id="296" r:id="rId25"/>
    <p:sldId id="297" r:id="rId26"/>
    <p:sldId id="298" r:id="rId27"/>
    <p:sldId id="302" r:id="rId28"/>
    <p:sldId id="284" r:id="rId29"/>
    <p:sldId id="285" r:id="rId30"/>
    <p:sldId id="303" r:id="rId31"/>
    <p:sldId id="286" r:id="rId32"/>
    <p:sldId id="300" r:id="rId33"/>
    <p:sldId id="304" r:id="rId34"/>
    <p:sldId id="280" r:id="rId3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A57CD"/>
    <a:srgbClr val="5035EF"/>
    <a:srgbClr val="33CC33"/>
    <a:srgbClr val="25FB2A"/>
    <a:srgbClr val="FFFF00"/>
    <a:srgbClr val="F51BAC"/>
    <a:srgbClr val="BC0880"/>
    <a:srgbClr val="AB7225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3654" autoAdjust="0"/>
    <p:restoredTop sz="94660"/>
  </p:normalViewPr>
  <p:slideViewPr>
    <p:cSldViewPr>
      <p:cViewPr varScale="1">
        <p:scale>
          <a:sx n="64" d="100"/>
          <a:sy n="64" d="100"/>
        </p:scale>
        <p:origin x="-1548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F2BFA34A-4101-41A1-8DFB-D59226294BC3}" type="datetimeFigureOut">
              <a:rPr lang="ru-RU"/>
              <a:pPr>
                <a:defRPr/>
              </a:pPr>
              <a:t>16.05.2018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4930CCCD-AD9A-4CD8-87E5-D3550481B45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734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57347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084C7FF8-1660-41FC-9F07-F84917067ABA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532B0B-4298-47EA-ADB7-BE670087E3E2}" type="datetimeFigureOut">
              <a:rPr lang="ru-RU"/>
              <a:pPr>
                <a:defRPr/>
              </a:pPr>
              <a:t>16.05.2018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051A41-6F74-43A6-97C3-8FA46C3C4EC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C48CF8-F1E4-4AAE-887D-DDE2E0D1E061}" type="datetimeFigureOut">
              <a:rPr lang="ru-RU"/>
              <a:pPr>
                <a:defRPr/>
              </a:pPr>
              <a:t>16.05.2018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F2EA08-EAD4-4BAC-BAB5-4D66369B38B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A560E1-E895-4F2C-A964-9512066C1282}" type="datetimeFigureOut">
              <a:rPr lang="ru-RU"/>
              <a:pPr>
                <a:defRPr/>
              </a:pPr>
              <a:t>16.05.2018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7A692A-DF57-4D1A-B81C-508435EF7E6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Rectangle 12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/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5C1527-307F-488D-9471-72C8737B73DC}" type="datetimeFigureOut">
              <a:rPr lang="ru-RU"/>
              <a:pPr>
                <a:defRPr/>
              </a:pPr>
              <a:t>16.05.2018</a:t>
            </a:fld>
            <a:endParaRPr lang="ru-RU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C90810-52AF-4E18-931C-2F1A0BC414D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91B2B8-CCC2-48D7-905C-943CD07D034D}" type="datetimeFigureOut">
              <a:rPr lang="ru-RU"/>
              <a:pPr>
                <a:defRPr/>
              </a:pPr>
              <a:t>16.05.2018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6552E0-3CF9-49F6-B6D4-2C11B0FF7F3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Rectangle 8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11338F-DD1A-469E-9927-01359022515F}" type="datetimeFigureOut">
              <a:rPr lang="ru-RU"/>
              <a:pPr>
                <a:defRPr/>
              </a:pPr>
              <a:t>16.05.2018</a:t>
            </a:fld>
            <a:endParaRPr lang="ru-RU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8415FF-F95C-433C-A5B2-65B97867629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9DAC04-9521-4038-8463-45F73C7CA8B0}" type="datetimeFigureOut">
              <a:rPr lang="ru-RU"/>
              <a:pPr>
                <a:defRPr/>
              </a:pPr>
              <a:t>16.05.2018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B53D5E-35E2-43A8-9290-5206901FA1E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B1CF7F-1F4E-43A8-80E5-9B3BAA69F6CF}" type="datetimeFigureOut">
              <a:rPr lang="ru-RU"/>
              <a:pPr>
                <a:defRPr/>
              </a:pPr>
              <a:t>16.05.2018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25E77D-533C-4BCE-98A4-4FBF40B419A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B0BD76-305A-4CDC-9CFE-C11D9E586E38}" type="datetimeFigureOut">
              <a:rPr lang="ru-RU"/>
              <a:pPr>
                <a:defRPr/>
              </a:pPr>
              <a:t>16.05.2018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BF844F-BA4B-4B0D-85E8-D24F8652DF9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DF55C7-7C95-4E05-B1BE-D61509FB4507}" type="datetimeFigureOut">
              <a:rPr lang="ru-RU"/>
              <a:pPr>
                <a:defRPr/>
              </a:pPr>
              <a:t>16.05.2018</a:t>
            </a:fld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32B31E-DAE6-4FB2-B065-1345F866808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/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C4A7B9-00E7-4DCF-9BC9-D944DAABC799}" type="datetimeFigureOut">
              <a:rPr lang="ru-RU"/>
              <a:pPr>
                <a:defRPr/>
              </a:pPr>
              <a:t>16.05.2018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B01C76-4695-41D2-AF63-1698420E3DD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DFE6B9-26B2-44BA-BB75-8935F490FC10}" type="datetimeFigureOut">
              <a:rPr lang="ru-RU"/>
              <a:pPr>
                <a:defRPr/>
              </a:pPr>
              <a:t>16.05.2018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13301D-586A-4493-9E12-A37D8B2A414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7" name="Rectangle 9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 rtlCol="0"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/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7CA6B8-BD48-4820-BFBA-0566CEFDA8DE}" type="datetimeFigureOut">
              <a:rPr lang="ru-RU"/>
              <a:pPr>
                <a:defRPr/>
              </a:pPr>
              <a:t>16.05.2018</a:t>
            </a:fld>
            <a:endParaRPr lang="ru-RU"/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C1B235-E668-43FD-B5B1-5B171F9F1E8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B90065-06EB-4B0B-8117-7C530B689E40}" type="datetimeFigureOut">
              <a:rPr lang="ru-RU"/>
              <a:pPr>
                <a:defRPr/>
              </a:pPr>
              <a:t>16.05.2018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35BE0D-4B39-4C9B-A4A2-51036245D26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145909-E556-44B4-869B-487BB162A7C1}" type="datetimeFigureOut">
              <a:rPr lang="ru-RU"/>
              <a:pPr>
                <a:defRPr/>
              </a:pPr>
              <a:t>16.05.2018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84BEBB-E6B3-44B3-A83D-887B7CB9AA7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Rectangle 12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/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4583A-0280-4CBB-AAD5-A984975BBAE2}" type="datetimeFigureOut">
              <a:rPr lang="ru-RU"/>
              <a:pPr>
                <a:defRPr/>
              </a:pPr>
              <a:t>16.05.2018</a:t>
            </a:fld>
            <a:endParaRPr lang="ru-RU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3ADFCE-52E3-4032-AD6D-92A107243E7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8C6473-5D38-4B70-B41B-B74E3498DCAC}" type="datetimeFigureOut">
              <a:rPr lang="ru-RU"/>
              <a:pPr>
                <a:defRPr/>
              </a:pPr>
              <a:t>16.05.2018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050638-A992-46C3-9768-852C7515B7B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Rectangle 8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B249C4-87CF-4A57-8770-A1623A7191A9}" type="datetimeFigureOut">
              <a:rPr lang="ru-RU"/>
              <a:pPr>
                <a:defRPr/>
              </a:pPr>
              <a:t>16.05.2018</a:t>
            </a:fld>
            <a:endParaRPr lang="ru-RU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9DC492-74CC-4812-9140-B41A83BB3CE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5DABD-566A-4323-9688-4A6D408617D3}" type="datetimeFigureOut">
              <a:rPr lang="ru-RU"/>
              <a:pPr>
                <a:defRPr/>
              </a:pPr>
              <a:t>16.05.2018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66BF7E-BA3F-461E-87EB-9789720B62F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A45C88-F496-4C75-8ABE-6777B588197F}" type="datetimeFigureOut">
              <a:rPr lang="ru-RU"/>
              <a:pPr>
                <a:defRPr/>
              </a:pPr>
              <a:t>16.05.2018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542378-1440-4F2D-86A3-21D05DCB174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3E55DB-2956-44C0-AD7C-56592104D19A}" type="datetimeFigureOut">
              <a:rPr lang="ru-RU"/>
              <a:pPr>
                <a:defRPr/>
              </a:pPr>
              <a:t>16.05.2018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B9CBC6-6EA7-46CD-8888-A65D6E0E711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05648A-B3CE-4228-A2E6-590C71C61D55}" type="datetimeFigureOut">
              <a:rPr lang="ru-RU"/>
              <a:pPr>
                <a:defRPr/>
              </a:pPr>
              <a:t>16.05.2018</a:t>
            </a:fld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F6DF55-4024-4264-860F-7517967F0A3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FE47DA-2263-40BE-AAB9-13E78BAD185B}" type="datetimeFigureOut">
              <a:rPr lang="ru-RU"/>
              <a:pPr>
                <a:defRPr/>
              </a:pPr>
              <a:t>16.05.2018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C03780-9ABD-4FE2-A0EA-27A219AE0D2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/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5343D9-9973-4D9C-A350-A351B9D4B151}" type="datetimeFigureOut">
              <a:rPr lang="ru-RU"/>
              <a:pPr>
                <a:defRPr/>
              </a:pPr>
              <a:t>16.05.2018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DB5214-2CAB-4083-A654-16A6BC546D1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7" name="Rectangle 9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 rtlCol="0"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/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E3511C-8816-4774-88ED-70834A701863}" type="datetimeFigureOut">
              <a:rPr lang="ru-RU"/>
              <a:pPr>
                <a:defRPr/>
              </a:pPr>
              <a:t>16.05.2018</a:t>
            </a:fld>
            <a:endParaRPr lang="ru-RU"/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FBEE86-821B-472C-BC33-F2A2DA40725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785F79-3E75-4661-823F-8DE70B9FC052}" type="datetimeFigureOut">
              <a:rPr lang="ru-RU"/>
              <a:pPr>
                <a:defRPr/>
              </a:pPr>
              <a:t>16.05.2018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08322A-DA63-482E-9655-0CFC3C267BD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C2B90D-BA1C-4137-B3D8-D0F247A99FF3}" type="datetimeFigureOut">
              <a:rPr lang="ru-RU"/>
              <a:pPr>
                <a:defRPr/>
              </a:pPr>
              <a:t>16.05.2018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8080C9-C5AD-4674-882C-37FFCA19697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Rectangle 12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/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551C58-B1A1-41C3-98CA-497CE2FF2BF5}" type="datetimeFigureOut">
              <a:rPr lang="ru-RU"/>
              <a:pPr>
                <a:defRPr/>
              </a:pPr>
              <a:t>16.05.2018</a:t>
            </a:fld>
            <a:endParaRPr lang="ru-RU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55A592-7B79-446A-9113-AC41234CD27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C87E34-F160-47AF-8072-39E2FCC995B6}" type="datetimeFigureOut">
              <a:rPr lang="ru-RU"/>
              <a:pPr>
                <a:defRPr/>
              </a:pPr>
              <a:t>16.05.2018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726A23-4EE9-463C-9C45-255D940090E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Rectangle 8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944AA9-41AD-4965-9EE5-2B72FD6F3932}" type="datetimeFigureOut">
              <a:rPr lang="ru-RU"/>
              <a:pPr>
                <a:defRPr/>
              </a:pPr>
              <a:t>16.05.2018</a:t>
            </a:fld>
            <a:endParaRPr lang="ru-RU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8700E8-8448-46B7-BFC9-DE78BDE3558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D0D7B8-9312-4F51-A672-73A2B3943917}" type="datetimeFigureOut">
              <a:rPr lang="ru-RU"/>
              <a:pPr>
                <a:defRPr/>
              </a:pPr>
              <a:t>16.05.2018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C8E400-B95A-4D15-BCB5-2837C44DADA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0E501A-2C20-4D4A-B5AD-98089F535EB0}" type="datetimeFigureOut">
              <a:rPr lang="ru-RU"/>
              <a:pPr>
                <a:defRPr/>
              </a:pPr>
              <a:t>16.05.2018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FF4978-DD6D-4A98-A1A5-B0228C7394F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973185-8C1E-4551-9E35-2B57E7F69724}" type="datetimeFigureOut">
              <a:rPr lang="ru-RU"/>
              <a:pPr>
                <a:defRPr/>
              </a:pPr>
              <a:t>16.05.2018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6D72B7-AFB0-4E2A-A26B-E1A79C7213E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526699-B72B-42C9-B20B-31AA26CE2B1E}" type="datetimeFigureOut">
              <a:rPr lang="ru-RU"/>
              <a:pPr>
                <a:defRPr/>
              </a:pPr>
              <a:t>16.05.2018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6A00BE-FA0D-410D-B2F0-F8E05B04253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F73A32-3C5B-4E40-A238-1BA58ACCFDA1}" type="datetimeFigureOut">
              <a:rPr lang="ru-RU"/>
              <a:pPr>
                <a:defRPr/>
              </a:pPr>
              <a:t>16.05.2018</a:t>
            </a:fld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D72BA3-E88C-43B0-AED5-465E6D2FF92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/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9149CB-17BF-40A8-845A-0C98FB9C5CA7}" type="datetimeFigureOut">
              <a:rPr lang="ru-RU"/>
              <a:pPr>
                <a:defRPr/>
              </a:pPr>
              <a:t>16.05.2018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614790-FC16-4B89-B345-48623C97557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7" name="Rectangle 9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 rtlCol="0"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/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E8B0DB-B2B0-405E-89B7-021A79CB19C8}" type="datetimeFigureOut">
              <a:rPr lang="ru-RU"/>
              <a:pPr>
                <a:defRPr/>
              </a:pPr>
              <a:t>16.05.2018</a:t>
            </a:fld>
            <a:endParaRPr lang="ru-RU"/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500D0D-CAE2-4AB8-A79D-493D4D970ED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02EC77-6C4E-425A-B42E-1935293CFD6D}" type="datetimeFigureOut">
              <a:rPr lang="ru-RU"/>
              <a:pPr>
                <a:defRPr/>
              </a:pPr>
              <a:t>16.05.2018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12EABC-F72C-4B46-8FAA-EEA35FB7D33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C6EEE4-3F09-40B2-9E53-BA9EB91B5ABE}" type="datetimeFigureOut">
              <a:rPr lang="ru-RU"/>
              <a:pPr>
                <a:defRPr/>
              </a:pPr>
              <a:t>16.05.2018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AC7BDF-BEFD-4826-A96A-540A2855DAC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3F8DA4-9B20-43F1-88D2-41BCDCF824C5}" type="datetimeFigureOut">
              <a:rPr lang="ru-RU"/>
              <a:pPr>
                <a:defRPr/>
              </a:pPr>
              <a:t>16.05.2018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71AAC7-AFE2-4BB3-8FA3-7E2C76D0981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22EFD3-F9AF-4A0C-A2EF-0E30264AB066}" type="datetimeFigureOut">
              <a:rPr lang="ru-RU"/>
              <a:pPr>
                <a:defRPr/>
              </a:pPr>
              <a:t>16.05.2018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F87FA1-42B0-4065-B862-C9AA9D30D22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106EA6-4B4E-4E7B-9C65-783E92092187}" type="datetimeFigureOut">
              <a:rPr lang="ru-RU"/>
              <a:pPr>
                <a:defRPr/>
              </a:pPr>
              <a:t>16.05.2018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0E4331-E24E-4F94-A770-73B83AF8BA0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1C0570-6A30-49D7-901A-AE0194FC7A47}" type="datetimeFigureOut">
              <a:rPr lang="ru-RU"/>
              <a:pPr>
                <a:defRPr/>
              </a:pPr>
              <a:t>16.05.2018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FB00BF-A9F2-4F60-9925-77A5D2431EB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0E8086-A2C3-4443-8702-F5F6D72FEE3D}" type="datetimeFigureOut">
              <a:rPr lang="ru-RU"/>
              <a:pPr>
                <a:defRPr/>
              </a:pPr>
              <a:t>16.05.2018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BC3566-2F49-4E6C-8BEB-E03D0A650F2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BB7C127-036E-4EE5-A48C-CE3A91CBFAE2}" type="datetimeFigureOut">
              <a:rPr lang="ru-RU"/>
              <a:pPr>
                <a:defRPr/>
              </a:pPr>
              <a:t>16.05.2018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F8CD519-B29B-403B-B722-4B7731044B8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6" r:id="rId1"/>
    <p:sldLayoutId id="2147483715" r:id="rId2"/>
    <p:sldLayoutId id="2147483714" r:id="rId3"/>
    <p:sldLayoutId id="2147483713" r:id="rId4"/>
    <p:sldLayoutId id="2147483712" r:id="rId5"/>
    <p:sldLayoutId id="2147483711" r:id="rId6"/>
    <p:sldLayoutId id="2147483710" r:id="rId7"/>
    <p:sldLayoutId id="2147483709" r:id="rId8"/>
    <p:sldLayoutId id="2147483708" r:id="rId9"/>
    <p:sldLayoutId id="2147483707" r:id="rId10"/>
    <p:sldLayoutId id="2147483706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725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875" y="4371975"/>
            <a:ext cx="6511925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325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3000" y="731838"/>
            <a:ext cx="6400800" cy="3475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100" b="1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2AF1A5A-9FEC-4FA9-9666-BAED090CDE8E}" type="datetimeFigureOut">
              <a:rPr lang="ru-RU"/>
              <a:pPr>
                <a:defRPr/>
              </a:pPr>
              <a:t>16.05.2018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172200"/>
            <a:ext cx="3352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b="1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E66C2AE9-57DE-40DA-8193-244BC493947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1" r:id="rId1"/>
    <p:sldLayoutId id="2147483724" r:id="rId2"/>
    <p:sldLayoutId id="2147483742" r:id="rId3"/>
    <p:sldLayoutId id="2147483723" r:id="rId4"/>
    <p:sldLayoutId id="2147483722" r:id="rId5"/>
    <p:sldLayoutId id="2147483721" r:id="rId6"/>
    <p:sldLayoutId id="2147483720" r:id="rId7"/>
    <p:sldLayoutId id="2147483719" r:id="rId8"/>
    <p:sldLayoutId id="2147483743" r:id="rId9"/>
    <p:sldLayoutId id="2147483718" r:id="rId10"/>
    <p:sldLayoutId id="2147483717" r:id="rId11"/>
  </p:sldLayoutIdLst>
  <p:timing>
    <p:tnLst>
      <p:par>
        <p:cTn id="1" dur="indefinite" restart="never" nodeType="tmRoot"/>
      </p:par>
    </p:tnLst>
  </p:timing>
  <p:txStyles>
    <p:titleStyle>
      <a:lvl1pPr marL="319088" indent="-319088" algn="r" rtl="0" fontAlgn="base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marL="319088" indent="-319088" algn="r" rtl="0" fontAlgn="base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2pPr>
      <a:lvl3pPr marL="319088" indent="-319088" algn="r" rtl="0" fontAlgn="base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3pPr>
      <a:lvl4pPr marL="319088" indent="-319088" algn="r" rtl="0" fontAlgn="base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4pPr>
      <a:lvl5pPr marL="319088" indent="-319088" algn="r" rtl="0" fontAlgn="base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563" algn="l" rtl="0" fontAlgn="base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2200" kern="1200">
          <a:solidFill>
            <a:srgbClr val="404040"/>
          </a:solidFill>
          <a:latin typeface="+mn-lt"/>
          <a:ea typeface="+mn-ea"/>
          <a:cs typeface="+mn-cs"/>
        </a:defRPr>
      </a:lvl1pPr>
      <a:lvl2pPr marL="547688" indent="-182563" algn="l" rtl="0" fontAlgn="base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2000" kern="1200">
          <a:solidFill>
            <a:srgbClr val="404040"/>
          </a:solidFill>
          <a:latin typeface="+mn-lt"/>
          <a:ea typeface="+mn-ea"/>
          <a:cs typeface="+mn-cs"/>
        </a:defRPr>
      </a:lvl2pPr>
      <a:lvl3pPr marL="822325" indent="-182563" algn="l" rtl="0" fontAlgn="base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kern="1200">
          <a:solidFill>
            <a:srgbClr val="404040"/>
          </a:solidFill>
          <a:latin typeface="+mn-lt"/>
          <a:ea typeface="+mn-ea"/>
          <a:cs typeface="+mn-cs"/>
        </a:defRPr>
      </a:lvl3pPr>
      <a:lvl4pPr marL="1096963" indent="-182563" algn="l" rtl="0" fontAlgn="base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1600" kern="1200">
          <a:solidFill>
            <a:srgbClr val="404040"/>
          </a:solidFill>
          <a:latin typeface="+mn-lt"/>
          <a:ea typeface="+mn-ea"/>
          <a:cs typeface="+mn-cs"/>
        </a:defRPr>
      </a:lvl4pPr>
      <a:lvl5pPr marL="1389063" indent="-182563" algn="l" rtl="0" fontAlgn="base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1400" kern="1200">
          <a:solidFill>
            <a:srgbClr val="404040"/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725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875" y="4371975"/>
            <a:ext cx="6511925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561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3000" y="731838"/>
            <a:ext cx="6400800" cy="3475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100" b="1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EC869A67-42A4-411C-A678-F52E76733664}" type="datetimeFigureOut">
              <a:rPr lang="ru-RU"/>
              <a:pPr>
                <a:defRPr/>
              </a:pPr>
              <a:t>16.05.2018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172200"/>
            <a:ext cx="3352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b="1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6E860563-7A9C-43CC-B4D5-CA818078791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4" r:id="rId1"/>
    <p:sldLayoutId id="2147483732" r:id="rId2"/>
    <p:sldLayoutId id="2147483745" r:id="rId3"/>
    <p:sldLayoutId id="2147483731" r:id="rId4"/>
    <p:sldLayoutId id="2147483730" r:id="rId5"/>
    <p:sldLayoutId id="2147483729" r:id="rId6"/>
    <p:sldLayoutId id="2147483728" r:id="rId7"/>
    <p:sldLayoutId id="2147483727" r:id="rId8"/>
    <p:sldLayoutId id="2147483746" r:id="rId9"/>
    <p:sldLayoutId id="2147483726" r:id="rId10"/>
    <p:sldLayoutId id="2147483725" r:id="rId11"/>
  </p:sldLayoutIdLst>
  <p:timing>
    <p:tnLst>
      <p:par>
        <p:cTn id="1" dur="indefinite" restart="never" nodeType="tmRoot"/>
      </p:par>
    </p:tnLst>
  </p:timing>
  <p:txStyles>
    <p:titleStyle>
      <a:lvl1pPr marL="319088" indent="-319088" algn="r" rtl="0" fontAlgn="base">
        <a:spcBef>
          <a:spcPct val="0"/>
        </a:spcBef>
        <a:spcAft>
          <a:spcPct val="0"/>
        </a:spcAft>
        <a:buClr>
          <a:srgbClr val="4E75A3"/>
        </a:buClr>
        <a:buSzPct val="128000"/>
        <a:buFont typeface="Georgia" pitchFamily="18" charset="0"/>
        <a:buChar char="*"/>
        <a:defRPr sz="4600" b="1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marL="319088" indent="-319088" algn="r" rtl="0" fontAlgn="base">
        <a:spcBef>
          <a:spcPct val="0"/>
        </a:spcBef>
        <a:spcAft>
          <a:spcPct val="0"/>
        </a:spcAft>
        <a:buClr>
          <a:srgbClr val="4E75A3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2pPr>
      <a:lvl3pPr marL="319088" indent="-319088" algn="r" rtl="0" fontAlgn="base">
        <a:spcBef>
          <a:spcPct val="0"/>
        </a:spcBef>
        <a:spcAft>
          <a:spcPct val="0"/>
        </a:spcAft>
        <a:buClr>
          <a:srgbClr val="4E75A3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3pPr>
      <a:lvl4pPr marL="319088" indent="-319088" algn="r" rtl="0" fontAlgn="base">
        <a:spcBef>
          <a:spcPct val="0"/>
        </a:spcBef>
        <a:spcAft>
          <a:spcPct val="0"/>
        </a:spcAft>
        <a:buClr>
          <a:srgbClr val="4E75A3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4pPr>
      <a:lvl5pPr marL="319088" indent="-319088" algn="r" rtl="0" fontAlgn="base">
        <a:spcBef>
          <a:spcPct val="0"/>
        </a:spcBef>
        <a:spcAft>
          <a:spcPct val="0"/>
        </a:spcAft>
        <a:buClr>
          <a:srgbClr val="4E75A3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563" algn="l" rtl="0" fontAlgn="base">
        <a:spcBef>
          <a:spcPct val="20000"/>
        </a:spcBef>
        <a:spcAft>
          <a:spcPts val="300"/>
        </a:spcAft>
        <a:buClr>
          <a:srgbClr val="4E75A3"/>
        </a:buClr>
        <a:buSzPct val="130000"/>
        <a:buFont typeface="Georgia" pitchFamily="18" charset="0"/>
        <a:buChar char="*"/>
        <a:defRPr sz="2200" kern="1200">
          <a:solidFill>
            <a:srgbClr val="404040"/>
          </a:solidFill>
          <a:latin typeface="+mn-lt"/>
          <a:ea typeface="+mn-ea"/>
          <a:cs typeface="+mn-cs"/>
        </a:defRPr>
      </a:lvl1pPr>
      <a:lvl2pPr marL="547688" indent="-182563" algn="l" rtl="0" fontAlgn="base">
        <a:spcBef>
          <a:spcPct val="20000"/>
        </a:spcBef>
        <a:spcAft>
          <a:spcPts val="300"/>
        </a:spcAft>
        <a:buClr>
          <a:srgbClr val="4E75A3"/>
        </a:buClr>
        <a:buSzPct val="130000"/>
        <a:buFont typeface="Georgia" pitchFamily="18" charset="0"/>
        <a:buChar char="*"/>
        <a:defRPr sz="2000" kern="1200">
          <a:solidFill>
            <a:srgbClr val="404040"/>
          </a:solidFill>
          <a:latin typeface="+mn-lt"/>
          <a:ea typeface="+mn-ea"/>
          <a:cs typeface="+mn-cs"/>
        </a:defRPr>
      </a:lvl2pPr>
      <a:lvl3pPr marL="822325" indent="-182563" algn="l" rtl="0" fontAlgn="base">
        <a:spcBef>
          <a:spcPct val="20000"/>
        </a:spcBef>
        <a:spcAft>
          <a:spcPts val="300"/>
        </a:spcAft>
        <a:buClr>
          <a:srgbClr val="4E75A3"/>
        </a:buClr>
        <a:buSzPct val="130000"/>
        <a:buFont typeface="Georgia" pitchFamily="18" charset="0"/>
        <a:buChar char="*"/>
        <a:defRPr kern="1200">
          <a:solidFill>
            <a:srgbClr val="404040"/>
          </a:solidFill>
          <a:latin typeface="+mn-lt"/>
          <a:ea typeface="+mn-ea"/>
          <a:cs typeface="+mn-cs"/>
        </a:defRPr>
      </a:lvl3pPr>
      <a:lvl4pPr marL="1096963" indent="-182563" algn="l" rtl="0" fontAlgn="base">
        <a:spcBef>
          <a:spcPct val="20000"/>
        </a:spcBef>
        <a:spcAft>
          <a:spcPts val="300"/>
        </a:spcAft>
        <a:buClr>
          <a:srgbClr val="4E75A3"/>
        </a:buClr>
        <a:buSzPct val="130000"/>
        <a:buFont typeface="Georgia" pitchFamily="18" charset="0"/>
        <a:buChar char="*"/>
        <a:defRPr sz="1600" kern="1200">
          <a:solidFill>
            <a:srgbClr val="404040"/>
          </a:solidFill>
          <a:latin typeface="+mn-lt"/>
          <a:ea typeface="+mn-ea"/>
          <a:cs typeface="+mn-cs"/>
        </a:defRPr>
      </a:lvl4pPr>
      <a:lvl5pPr marL="1389063" indent="-182563" algn="l" rtl="0" fontAlgn="base">
        <a:spcBef>
          <a:spcPct val="20000"/>
        </a:spcBef>
        <a:spcAft>
          <a:spcPts val="300"/>
        </a:spcAft>
        <a:buClr>
          <a:srgbClr val="4E75A3"/>
        </a:buClr>
        <a:buSzPct val="130000"/>
        <a:buFont typeface="Georgia" pitchFamily="18" charset="0"/>
        <a:buChar char="*"/>
        <a:defRPr sz="1400" kern="1200">
          <a:solidFill>
            <a:srgbClr val="404040"/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725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875" y="4371975"/>
            <a:ext cx="6511925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790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3000" y="731838"/>
            <a:ext cx="6400800" cy="3475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100" b="1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6A007E9F-5269-40CF-ABBC-AAEDDAE786D0}" type="datetimeFigureOut">
              <a:rPr lang="ru-RU"/>
              <a:pPr>
                <a:defRPr/>
              </a:pPr>
              <a:t>16.05.2018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172200"/>
            <a:ext cx="3352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b="1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1098334-A7BB-42BD-B0BB-8CCD5F6964F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7" r:id="rId1"/>
    <p:sldLayoutId id="2147483740" r:id="rId2"/>
    <p:sldLayoutId id="2147483748" r:id="rId3"/>
    <p:sldLayoutId id="2147483739" r:id="rId4"/>
    <p:sldLayoutId id="2147483738" r:id="rId5"/>
    <p:sldLayoutId id="2147483737" r:id="rId6"/>
    <p:sldLayoutId id="2147483736" r:id="rId7"/>
    <p:sldLayoutId id="2147483735" r:id="rId8"/>
    <p:sldLayoutId id="2147483749" r:id="rId9"/>
    <p:sldLayoutId id="2147483734" r:id="rId10"/>
    <p:sldLayoutId id="2147483733" r:id="rId11"/>
  </p:sldLayoutIdLst>
  <p:timing>
    <p:tnLst>
      <p:par>
        <p:cTn id="1" dur="indefinite" restart="never" nodeType="tmRoot"/>
      </p:par>
    </p:tnLst>
  </p:timing>
  <p:txStyles>
    <p:titleStyle>
      <a:lvl1pPr marL="319088" indent="-319088" algn="r" rtl="0" fontAlgn="base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marL="319088" indent="-319088" algn="r" rtl="0" fontAlgn="base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2pPr>
      <a:lvl3pPr marL="319088" indent="-319088" algn="r" rtl="0" fontAlgn="base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3pPr>
      <a:lvl4pPr marL="319088" indent="-319088" algn="r" rtl="0" fontAlgn="base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4pPr>
      <a:lvl5pPr marL="319088" indent="-319088" algn="r" rtl="0" fontAlgn="base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563" algn="l" rtl="0" fontAlgn="base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2200" kern="1200">
          <a:solidFill>
            <a:srgbClr val="404040"/>
          </a:solidFill>
          <a:latin typeface="+mn-lt"/>
          <a:ea typeface="+mn-ea"/>
          <a:cs typeface="+mn-cs"/>
        </a:defRPr>
      </a:lvl1pPr>
      <a:lvl2pPr marL="547688" indent="-182563" algn="l" rtl="0" fontAlgn="base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2000" kern="1200">
          <a:solidFill>
            <a:srgbClr val="404040"/>
          </a:solidFill>
          <a:latin typeface="+mn-lt"/>
          <a:ea typeface="+mn-ea"/>
          <a:cs typeface="+mn-cs"/>
        </a:defRPr>
      </a:lvl2pPr>
      <a:lvl3pPr marL="822325" indent="-182563" algn="l" rtl="0" fontAlgn="base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kern="1200">
          <a:solidFill>
            <a:srgbClr val="404040"/>
          </a:solidFill>
          <a:latin typeface="+mn-lt"/>
          <a:ea typeface="+mn-ea"/>
          <a:cs typeface="+mn-cs"/>
        </a:defRPr>
      </a:lvl3pPr>
      <a:lvl4pPr marL="1096963" indent="-182563" algn="l" rtl="0" fontAlgn="base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1600" kern="1200">
          <a:solidFill>
            <a:srgbClr val="404040"/>
          </a:solidFill>
          <a:latin typeface="+mn-lt"/>
          <a:ea typeface="+mn-ea"/>
          <a:cs typeface="+mn-cs"/>
        </a:defRPr>
      </a:lvl4pPr>
      <a:lvl5pPr marL="1389063" indent="-182563" algn="l" rtl="0" fontAlgn="base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1400" kern="1200">
          <a:solidFill>
            <a:srgbClr val="404040"/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3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3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8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8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8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8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4.xml"/><Relationship Id="rId1" Type="http://schemas.openxmlformats.org/officeDocument/2006/relationships/themeOverride" Target="../theme/themeOverride1.xml"/><Relationship Id="rId4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8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36.xml"/><Relationship Id="rId1" Type="http://schemas.openxmlformats.org/officeDocument/2006/relationships/themeOverride" Target="../theme/themeOverride2.xml"/><Relationship Id="rId5" Type="http://schemas.openxmlformats.org/officeDocument/2006/relationships/image" Target="../media/image10.jpeg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6.xml"/><Relationship Id="rId1" Type="http://schemas.openxmlformats.org/officeDocument/2006/relationships/themeOverride" Target="../theme/themeOverr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Заголовок 1"/>
          <p:cNvSpPr>
            <a:spLocks noGrp="1"/>
          </p:cNvSpPr>
          <p:nvPr>
            <p:ph type="ctrTitle"/>
          </p:nvPr>
        </p:nvSpPr>
        <p:spPr>
          <a:xfrm>
            <a:off x="2851150" y="1196975"/>
            <a:ext cx="5607050" cy="1470025"/>
          </a:xfrm>
        </p:spPr>
        <p:txBody>
          <a:bodyPr/>
          <a:lstStyle/>
          <a:p>
            <a:r>
              <a:rPr lang="ru-RU" sz="5400" smtClean="0">
                <a:solidFill>
                  <a:srgbClr val="C00000"/>
                </a:solidFill>
                <a:latin typeface="RoscherkDL"/>
              </a:rPr>
              <a:t>Мастер- класс для педагогов 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143250" y="3429000"/>
            <a:ext cx="5072063" cy="1752600"/>
          </a:xfrm>
        </p:spPr>
        <p:txBody>
          <a:bodyPr>
            <a:normAutofit/>
          </a:bodyPr>
          <a:lstStyle/>
          <a:p>
            <a:r>
              <a:rPr lang="ru-RU" sz="2500" b="1" smtClean="0">
                <a:solidFill>
                  <a:srgbClr val="5035EF"/>
                </a:solidFill>
                <a:latin typeface="Tahoma" pitchFamily="34" charset="0"/>
                <a:cs typeface="Tahoma" pitchFamily="34" charset="0"/>
              </a:rPr>
              <a:t>Тема: Арт-терапия и анималотерапия</a:t>
            </a:r>
          </a:p>
          <a:p>
            <a:r>
              <a:rPr lang="ru-RU" sz="2500" b="1" smtClean="0">
                <a:solidFill>
                  <a:srgbClr val="5035EF"/>
                </a:solidFill>
                <a:latin typeface="Tahoma" pitchFamily="34" charset="0"/>
                <a:cs typeface="Tahoma" pitchFamily="34" charset="0"/>
              </a:rPr>
              <a:t> в работе с дошкольниками</a:t>
            </a:r>
          </a:p>
        </p:txBody>
      </p:sp>
      <p:pic>
        <p:nvPicPr>
          <p:cNvPr id="51203" name="Picture 2" descr="C:\Users\22222222222222222222\Desktop\karanda96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781425" y="-12700"/>
            <a:ext cx="6632575" cy="8713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Минус 4"/>
          <p:cNvSpPr/>
          <p:nvPr/>
        </p:nvSpPr>
        <p:spPr>
          <a:xfrm>
            <a:off x="4195763" y="2997200"/>
            <a:ext cx="2736850" cy="215900"/>
          </a:xfrm>
          <a:prstGeom prst="mathMinus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571750" y="5286375"/>
            <a:ext cx="6215063" cy="9239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/>
            <a:r>
              <a:rPr lang="ru-RU" b="1">
                <a:solidFill>
                  <a:srgbClr val="17375E"/>
                </a:solidFill>
                <a:latin typeface="Tahoma" pitchFamily="34" charset="0"/>
                <a:cs typeface="Tahoma" pitchFamily="34" charset="0"/>
              </a:rPr>
              <a:t>Для вас подготовили воспитатели</a:t>
            </a:r>
          </a:p>
          <a:p>
            <a:pPr algn="ctr"/>
            <a:r>
              <a:rPr lang="ru-RU" b="1">
                <a:solidFill>
                  <a:srgbClr val="17375E"/>
                </a:solidFill>
                <a:latin typeface="Tahoma" pitchFamily="34" charset="0"/>
                <a:cs typeface="Tahoma" pitchFamily="34" charset="0"/>
              </a:rPr>
              <a:t> МДОУ д/с «Родничок» с.Крутишка: </a:t>
            </a:r>
          </a:p>
          <a:p>
            <a:pPr algn="ctr"/>
            <a:r>
              <a:rPr lang="ru-RU" b="1">
                <a:solidFill>
                  <a:srgbClr val="17375E"/>
                </a:solidFill>
                <a:latin typeface="Tahoma" pitchFamily="34" charset="0"/>
                <a:cs typeface="Tahoma" pitchFamily="34" charset="0"/>
              </a:rPr>
              <a:t>Мироненко Н.В. и Горохова С.М.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33588" y="2173288"/>
            <a:ext cx="5965825" cy="2422525"/>
          </a:xfrm>
        </p:spPr>
        <p:txBody>
          <a:bodyPr/>
          <a:lstStyle/>
          <a:p>
            <a:pPr marL="320040" indent="-320040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endParaRPr lang="ru-RU" dirty="0"/>
          </a:p>
        </p:txBody>
      </p:sp>
      <p:sp>
        <p:nvSpPr>
          <p:cNvPr id="61442" name="Текст 2"/>
          <p:cNvSpPr>
            <a:spLocks noGrp="1"/>
          </p:cNvSpPr>
          <p:nvPr>
            <p:ph type="body" idx="1"/>
          </p:nvPr>
        </p:nvSpPr>
        <p:spPr>
          <a:xfrm>
            <a:off x="2022475" y="4606925"/>
            <a:ext cx="5970588" cy="836613"/>
          </a:xfrm>
        </p:spPr>
        <p:txBody>
          <a:bodyPr/>
          <a:lstStyle/>
          <a:p>
            <a:endParaRPr lang="ru-RU" smtClean="0"/>
          </a:p>
        </p:txBody>
      </p:sp>
      <p:pic>
        <p:nvPicPr>
          <p:cNvPr id="61443" name="Рисунок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112713"/>
            <a:ext cx="8713788" cy="662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33588" y="2173288"/>
            <a:ext cx="5965825" cy="2422525"/>
          </a:xfrm>
        </p:spPr>
        <p:txBody>
          <a:bodyPr/>
          <a:lstStyle/>
          <a:p>
            <a:pPr marL="320040" indent="-320040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9750" y="115888"/>
            <a:ext cx="8064500" cy="6742112"/>
          </a:xfrm>
        </p:spPr>
        <p:txBody>
          <a:bodyPr rtlCol="0">
            <a:normAutofit fontScale="92500"/>
          </a:bodyPr>
          <a:lstStyle/>
          <a:p>
            <a:pPr algn="ctr" fontAlgn="auto">
              <a:spcBef>
                <a:spcPts val="0"/>
              </a:spcBef>
              <a:buClr>
                <a:schemeClr val="accent6">
                  <a:lumMod val="75000"/>
                </a:schemeClr>
              </a:buClr>
              <a:defRPr/>
            </a:pPr>
            <a:r>
              <a:rPr lang="ru-RU" i="1" dirty="0">
                <a:solidFill>
                  <a:schemeClr val="accent1">
                    <a:lumMod val="75000"/>
                  </a:schemeClr>
                </a:solidFill>
              </a:rPr>
              <a:t>В работе с дошкольниками  возможно использовать следующие  арт-терапевтические техники:</a:t>
            </a:r>
          </a:p>
          <a:p>
            <a:pPr algn="just" fontAlgn="auto">
              <a:spcBef>
                <a:spcPts val="0"/>
              </a:spcBef>
              <a:buClr>
                <a:schemeClr val="accent6">
                  <a:lumMod val="75000"/>
                </a:schemeClr>
              </a:buClr>
              <a:defRPr/>
            </a:pPr>
            <a:r>
              <a:rPr lang="ru-RU" i="1" dirty="0">
                <a:solidFill>
                  <a:schemeClr val="accent5">
                    <a:lumMod val="75000"/>
                  </a:schemeClr>
                </a:solidFill>
              </a:rPr>
              <a:t> Техника «</a:t>
            </a:r>
            <a:r>
              <a:rPr lang="ru-RU" i="1" dirty="0" err="1">
                <a:solidFill>
                  <a:schemeClr val="accent5">
                    <a:lumMod val="75000"/>
                  </a:schemeClr>
                </a:solidFill>
              </a:rPr>
              <a:t>мандала</a:t>
            </a:r>
            <a:r>
              <a:rPr lang="ru-RU" i="1" dirty="0"/>
              <a:t>» (рисование в круге) – включает в себя спонтанную работу с цветом и формой внутри круга, способствует изменению состояния сознания человека и открывает возможность для личностного роста.</a:t>
            </a:r>
          </a:p>
          <a:p>
            <a:pPr algn="just" fontAlgn="auto">
              <a:spcBef>
                <a:spcPts val="0"/>
              </a:spcBef>
              <a:buClr>
                <a:schemeClr val="accent6">
                  <a:lumMod val="75000"/>
                </a:schemeClr>
              </a:buClr>
              <a:defRPr/>
            </a:pPr>
            <a:r>
              <a:rPr lang="ru-RU" i="1" dirty="0">
                <a:solidFill>
                  <a:schemeClr val="accent5">
                    <a:lumMod val="75000"/>
                  </a:schemeClr>
                </a:solidFill>
              </a:rPr>
              <a:t> Техника направленной визуализации</a:t>
            </a:r>
            <a:r>
              <a:rPr lang="ru-RU" i="1" dirty="0"/>
              <a:t> – стимулирование и направление потока воображения ребенка в определенное русло.</a:t>
            </a:r>
          </a:p>
          <a:p>
            <a:pPr algn="just" fontAlgn="auto">
              <a:spcBef>
                <a:spcPts val="0"/>
              </a:spcBef>
              <a:buClr>
                <a:schemeClr val="accent6">
                  <a:lumMod val="75000"/>
                </a:schemeClr>
              </a:buClr>
              <a:defRPr/>
            </a:pPr>
            <a:r>
              <a:rPr lang="ru-RU" i="1" dirty="0">
                <a:solidFill>
                  <a:schemeClr val="accent5">
                    <a:lumMod val="75000"/>
                  </a:schemeClr>
                </a:solidFill>
              </a:rPr>
              <a:t> Техника образа и пластики настроения</a:t>
            </a:r>
            <a:r>
              <a:rPr lang="ru-RU" i="1" dirty="0"/>
              <a:t> – работа с пластилином, тестом или глиной используется для снятия мышечного напряжения, а также способствует развитию навыков самоконтроля, формирует творческую активность.</a:t>
            </a:r>
          </a:p>
          <a:p>
            <a:pPr algn="just" fontAlgn="auto">
              <a:spcBef>
                <a:spcPts val="0"/>
              </a:spcBef>
              <a:buClr>
                <a:schemeClr val="accent6">
                  <a:lumMod val="75000"/>
                </a:schemeClr>
              </a:buClr>
              <a:defRPr/>
            </a:pPr>
            <a:r>
              <a:rPr lang="ru-RU" i="1" dirty="0">
                <a:solidFill>
                  <a:schemeClr val="accent5">
                    <a:lumMod val="75000"/>
                  </a:schemeClr>
                </a:solidFill>
              </a:rPr>
              <a:t> Техника работы с песком </a:t>
            </a:r>
            <a:r>
              <a:rPr lang="ru-RU" i="1" dirty="0"/>
              <a:t>– такая работа дает возможность для выражения самых разных чувств, хорошо снимает агрессию.</a:t>
            </a:r>
          </a:p>
          <a:p>
            <a:pPr algn="just" fontAlgn="auto">
              <a:spcBef>
                <a:spcPts val="0"/>
              </a:spcBef>
              <a:buClr>
                <a:schemeClr val="accent6">
                  <a:lumMod val="75000"/>
                </a:schemeClr>
              </a:buClr>
              <a:defRPr/>
            </a:pPr>
            <a:r>
              <a:rPr lang="ru-RU" i="1" dirty="0">
                <a:solidFill>
                  <a:schemeClr val="accent5">
                    <a:lumMod val="75000"/>
                  </a:schemeClr>
                </a:solidFill>
              </a:rPr>
              <a:t> Техника рисования на стекле </a:t>
            </a:r>
            <a:r>
              <a:rPr lang="ru-RU" i="1" dirty="0"/>
              <a:t>– используется для парных работ, способствует развитию коммуникативных навыков.</a:t>
            </a:r>
          </a:p>
          <a:p>
            <a:pPr algn="just" fontAlgn="auto">
              <a:spcBef>
                <a:spcPts val="0"/>
              </a:spcBef>
              <a:buClr>
                <a:schemeClr val="accent6">
                  <a:lumMod val="75000"/>
                </a:schemeClr>
              </a:buClr>
              <a:defRPr/>
            </a:pPr>
            <a:r>
              <a:rPr lang="ru-RU" i="1" dirty="0">
                <a:solidFill>
                  <a:schemeClr val="accent5">
                    <a:lumMod val="75000"/>
                  </a:schemeClr>
                </a:solidFill>
              </a:rPr>
              <a:t> Техника фотоколлажа и аппликаций </a:t>
            </a:r>
            <a:r>
              <a:rPr lang="ru-RU" i="1" dirty="0"/>
              <a:t>– способствует снятию мышечного напряжения, развивает абстрактное мышление и креативность.</a:t>
            </a:r>
          </a:p>
          <a:p>
            <a:pPr algn="just" fontAlgn="auto">
              <a:spcBef>
                <a:spcPts val="0"/>
              </a:spcBef>
              <a:buClr>
                <a:schemeClr val="accent6">
                  <a:lumMod val="75000"/>
                </a:schemeClr>
              </a:buClr>
              <a:defRPr/>
            </a:pPr>
            <a:r>
              <a:rPr lang="ru-RU" i="1" dirty="0">
                <a:solidFill>
                  <a:schemeClr val="accent5">
                    <a:lumMod val="75000"/>
                  </a:schemeClr>
                </a:solidFill>
              </a:rPr>
              <a:t> Техника телесно-ориентированной терапии .</a:t>
            </a:r>
          </a:p>
          <a:p>
            <a:pPr algn="just" fontAlgn="auto">
              <a:spcBef>
                <a:spcPts val="0"/>
              </a:spcBef>
              <a:buClr>
                <a:schemeClr val="accent6">
                  <a:lumMod val="75000"/>
                </a:schemeClr>
              </a:buClr>
              <a:defRPr/>
            </a:pPr>
            <a:r>
              <a:rPr lang="ru-RU" i="1" dirty="0">
                <a:solidFill>
                  <a:schemeClr val="accent5">
                    <a:lumMod val="75000"/>
                  </a:schemeClr>
                </a:solidFill>
              </a:rPr>
              <a:t> Музыкальная терапия. </a:t>
            </a:r>
          </a:p>
          <a:p>
            <a:pPr algn="just" fontAlgn="auto">
              <a:spcBef>
                <a:spcPts val="0"/>
              </a:spcBef>
              <a:buClr>
                <a:schemeClr val="accent6">
                  <a:lumMod val="75000"/>
                </a:schemeClr>
              </a:buClr>
              <a:defRPr/>
            </a:pPr>
            <a:endParaRPr lang="ru-RU" sz="1800" dirty="0"/>
          </a:p>
          <a:p>
            <a:pPr fontAlgn="auto">
              <a:buClr>
                <a:schemeClr val="accent6">
                  <a:lumMod val="75000"/>
                </a:schemeClr>
              </a:buClr>
              <a:defRPr/>
            </a:pPr>
            <a:endParaRPr lang="ru-RU" dirty="0"/>
          </a:p>
        </p:txBody>
      </p:sp>
      <p:pic>
        <p:nvPicPr>
          <p:cNvPr id="62467" name="Рисунок 3" descr="31711280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32588" y="5661025"/>
            <a:ext cx="2303462" cy="1192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116632"/>
            <a:ext cx="7920880" cy="2880320"/>
          </a:xfrm>
        </p:spPr>
        <p:txBody>
          <a:bodyPr/>
          <a:lstStyle/>
          <a:p>
            <a:pPr marL="0" indent="0" algn="ctr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ru-RU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Техники ТОТ применяются при таких проявлениях, как: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63490" name="Текст 2"/>
          <p:cNvSpPr>
            <a:spLocks noGrp="1"/>
          </p:cNvSpPr>
          <p:nvPr>
            <p:ph type="body" idx="1"/>
          </p:nvPr>
        </p:nvSpPr>
        <p:spPr>
          <a:xfrm>
            <a:off x="323850" y="2565400"/>
            <a:ext cx="8640763" cy="4103688"/>
          </a:xfrm>
        </p:spPr>
        <p:txBody>
          <a:bodyPr/>
          <a:lstStyle/>
          <a:p>
            <a:pPr algn="l"/>
            <a:r>
              <a:rPr lang="ru-RU" sz="2200" b="1" i="1" smtClean="0"/>
              <a:t>- Тревожность, возбудимость, плаксивость</a:t>
            </a:r>
          </a:p>
          <a:p>
            <a:pPr algn="l"/>
            <a:r>
              <a:rPr lang="ru-RU" sz="2200" b="1" i="1" smtClean="0"/>
              <a:t>- Агрессивность</a:t>
            </a:r>
          </a:p>
          <a:p>
            <a:pPr algn="l"/>
            <a:r>
              <a:rPr lang="ru-RU" sz="2200" b="1" i="1" smtClean="0"/>
              <a:t>- Страхи и фобии</a:t>
            </a:r>
          </a:p>
          <a:p>
            <a:pPr algn="l"/>
            <a:r>
              <a:rPr lang="ru-RU" sz="2200" b="1" i="1" smtClean="0"/>
              <a:t>- Навязчивости и стереотипии</a:t>
            </a:r>
          </a:p>
          <a:p>
            <a:pPr algn="l"/>
            <a:r>
              <a:rPr lang="ru-RU" sz="2200" b="1" i="1" smtClean="0"/>
              <a:t>- Трудности с общением, стеснительность, зажатость</a:t>
            </a:r>
          </a:p>
          <a:p>
            <a:pPr algn="l"/>
            <a:r>
              <a:rPr lang="ru-RU" sz="2200" b="1" i="1" smtClean="0"/>
              <a:t>- Замкнутость, закрытость</a:t>
            </a:r>
          </a:p>
          <a:p>
            <a:pPr algn="l"/>
            <a:r>
              <a:rPr lang="ru-RU" sz="2200" b="1" i="1" smtClean="0"/>
              <a:t>- Психосоматические проблемы:</a:t>
            </a:r>
          </a:p>
          <a:p>
            <a:pPr algn="l"/>
            <a:r>
              <a:rPr lang="ru-RU" sz="2200" b="1" i="1" smtClean="0"/>
              <a:t>- Тики, энурез, заикание, рвота не нервной почве, нарушения работы ЖКТ, остеохондроз и пр.</a:t>
            </a:r>
          </a:p>
          <a:p>
            <a:pPr algn="l"/>
            <a:endParaRPr lang="ru-RU" sz="22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0785" y="332656"/>
            <a:ext cx="8280920" cy="3240360"/>
          </a:xfrm>
        </p:spPr>
        <p:txBody>
          <a:bodyPr/>
          <a:lstStyle/>
          <a:p>
            <a:pPr marL="0" indent="0" algn="ctr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ru-RU" sz="4400" i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9A57CD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Упражнения, направленные </a:t>
            </a:r>
            <a:r>
              <a:rPr lang="ru-RU" sz="4400" i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9A57CD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на достижение определенных целей:</a:t>
            </a:r>
            <a:br>
              <a:rPr lang="ru-RU" sz="4400" i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9A57CD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</a:br>
            <a:r>
              <a:rPr lang="ru-RU" sz="4400" i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9A57CD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/>
            </a:r>
            <a:br>
              <a:rPr lang="ru-RU" sz="4400" i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9A57CD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</a:br>
            <a:endParaRPr lang="ru-RU" sz="4400" i="1" dirty="0">
              <a:ln w="9525">
                <a:solidFill>
                  <a:schemeClr val="bg1"/>
                </a:solidFill>
                <a:prstDash val="solid"/>
              </a:ln>
              <a:solidFill>
                <a:srgbClr val="9A57CD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sp>
        <p:nvSpPr>
          <p:cNvPr id="64514" name="Текст 2"/>
          <p:cNvSpPr>
            <a:spLocks noGrp="1"/>
          </p:cNvSpPr>
          <p:nvPr>
            <p:ph type="body" idx="1"/>
          </p:nvPr>
        </p:nvSpPr>
        <p:spPr>
          <a:xfrm>
            <a:off x="107950" y="2565400"/>
            <a:ext cx="8856663" cy="4103688"/>
          </a:xfrm>
        </p:spPr>
        <p:txBody>
          <a:bodyPr/>
          <a:lstStyle/>
          <a:p>
            <a:pPr algn="l"/>
            <a:r>
              <a:rPr lang="ru-RU" sz="2400" b="1" i="1" smtClean="0">
                <a:solidFill>
                  <a:srgbClr val="BC0880"/>
                </a:solidFill>
              </a:rPr>
              <a:t>•	снятие стресса;</a:t>
            </a:r>
          </a:p>
          <a:p>
            <a:pPr algn="l"/>
            <a:r>
              <a:rPr lang="ru-RU" sz="2400" b="1" i="1" smtClean="0">
                <a:solidFill>
                  <a:srgbClr val="BC0880"/>
                </a:solidFill>
              </a:rPr>
              <a:t>•	снятие хронической усталости;</a:t>
            </a:r>
          </a:p>
          <a:p>
            <a:pPr algn="l"/>
            <a:r>
              <a:rPr lang="ru-RU" sz="2400" b="1" i="1" smtClean="0">
                <a:solidFill>
                  <a:srgbClr val="BC0880"/>
                </a:solidFill>
              </a:rPr>
              <a:t>•	лечение неврозов, депрессий;</a:t>
            </a:r>
          </a:p>
          <a:p>
            <a:pPr algn="l"/>
            <a:r>
              <a:rPr lang="ru-RU" sz="2400" b="1" i="1" smtClean="0">
                <a:solidFill>
                  <a:srgbClr val="BC0880"/>
                </a:solidFill>
              </a:rPr>
              <a:t>•	избавление от страхов;</a:t>
            </a:r>
          </a:p>
          <a:p>
            <a:pPr algn="l"/>
            <a:r>
              <a:rPr lang="ru-RU" sz="2400" b="1" i="1" smtClean="0">
                <a:solidFill>
                  <a:srgbClr val="BC0880"/>
                </a:solidFill>
              </a:rPr>
              <a:t>•	избавление от чувства неудовлетворенности; </a:t>
            </a:r>
          </a:p>
          <a:p>
            <a:pPr algn="l"/>
            <a:r>
              <a:rPr lang="ru-RU" sz="2400" b="1" i="1" smtClean="0">
                <a:solidFill>
                  <a:srgbClr val="BC0880"/>
                </a:solidFill>
              </a:rPr>
              <a:t>•        повышение самооценки</a:t>
            </a:r>
          </a:p>
          <a:p>
            <a:pPr algn="l"/>
            <a:endParaRPr lang="ru-RU" sz="22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33588" y="2173288"/>
            <a:ext cx="5965825" cy="2422525"/>
          </a:xfrm>
        </p:spPr>
        <p:txBody>
          <a:bodyPr/>
          <a:lstStyle/>
          <a:p>
            <a:pPr marL="320040" indent="-320040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11560" y="404664"/>
            <a:ext cx="7920880" cy="4896544"/>
          </a:xfrm>
        </p:spPr>
        <p:txBody>
          <a:bodyPr rtlCol="0">
            <a:noAutofit/>
          </a:bodyPr>
          <a:lstStyle/>
          <a:p>
            <a:pPr algn="ctr" fontAlgn="auto">
              <a:buClr>
                <a:schemeClr val="accent6">
                  <a:lumMod val="75000"/>
                </a:schemeClr>
              </a:buClr>
              <a:defRPr/>
            </a:pPr>
            <a:r>
              <a:rPr lang="ru-RU" sz="4800" b="1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RoscherkDL" pitchFamily="2" charset="0"/>
              </a:rPr>
              <a:t>Арт-терапевтические упражнения – </a:t>
            </a:r>
          </a:p>
          <a:p>
            <a:pPr algn="ctr" fontAlgn="auto">
              <a:buClr>
                <a:schemeClr val="accent6">
                  <a:lumMod val="75000"/>
                </a:schemeClr>
              </a:buClr>
              <a:defRPr/>
            </a:pPr>
            <a:r>
              <a:rPr lang="ru-RU" sz="4800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RoscherkDL" pitchFamily="2" charset="0"/>
              </a:rPr>
              <a:t>с</a:t>
            </a:r>
            <a:r>
              <a:rPr lang="ru-RU" sz="4800" b="1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RoscherkDL" pitchFamily="2" charset="0"/>
              </a:rPr>
              <a:t>редство свободного самовыражения и самопознания</a:t>
            </a:r>
            <a:endParaRPr lang="ru-RU" sz="4800" b="1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  <a:latin typeface="RoscherkDL" pitchFamily="2" charset="0"/>
            </a:endParaRPr>
          </a:p>
        </p:txBody>
      </p:sp>
      <p:pic>
        <p:nvPicPr>
          <p:cNvPr id="65539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62563" y="4076700"/>
            <a:ext cx="1431925" cy="221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404813"/>
            <a:ext cx="8064500" cy="5688012"/>
          </a:xfrm>
        </p:spPr>
        <p:txBody>
          <a:bodyPr/>
          <a:lstStyle/>
          <a:p>
            <a:pPr marL="320040" indent="-320040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endParaRPr lang="ru-RU" dirty="0"/>
          </a:p>
        </p:txBody>
      </p:sp>
      <p:sp>
        <p:nvSpPr>
          <p:cNvPr id="66562" name="Текст 2"/>
          <p:cNvSpPr>
            <a:spLocks noGrp="1"/>
          </p:cNvSpPr>
          <p:nvPr>
            <p:ph type="body" idx="1"/>
          </p:nvPr>
        </p:nvSpPr>
        <p:spPr>
          <a:xfrm>
            <a:off x="611188" y="109538"/>
            <a:ext cx="7705725" cy="5334000"/>
          </a:xfrm>
        </p:spPr>
        <p:txBody>
          <a:bodyPr/>
          <a:lstStyle/>
          <a:p>
            <a:pPr algn="ctr"/>
            <a:r>
              <a:rPr lang="ru-RU" b="1" i="1" u="sng" smtClean="0">
                <a:solidFill>
                  <a:srgbClr val="F51BAC"/>
                </a:solidFill>
              </a:rPr>
              <a:t>"Возьми себя в руки"</a:t>
            </a:r>
            <a:endParaRPr lang="ru-RU" b="1" i="1" smtClean="0">
              <a:solidFill>
                <a:srgbClr val="F51BAC"/>
              </a:solidFill>
            </a:endParaRPr>
          </a:p>
          <a:p>
            <a:pPr algn="l"/>
            <a:r>
              <a:rPr lang="ru-RU" b="1" i="1" smtClean="0">
                <a:solidFill>
                  <a:srgbClr val="7030A0"/>
                </a:solidFill>
              </a:rPr>
              <a:t>Как только вы почувствовали, что ребенок беспокойный, хочет кого-то стукнуть, что-то кинуть, есть очень хороший способ доказать себе свою силу: обхвати ладонями локти и сильно прижми руки к груди - это поза выдержанного человека.</a:t>
            </a:r>
          </a:p>
          <a:p>
            <a:pPr algn="l"/>
            <a:endParaRPr lang="ru-RU" smtClean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/>
            </a:extLst>
          </a:blip>
          <a:srcRect l="18265" t="2469" r="10372"/>
          <a:stretch/>
        </p:blipFill>
        <p:spPr>
          <a:xfrm>
            <a:off x="5580112" y="2276872"/>
            <a:ext cx="3365525" cy="3449657"/>
          </a:xfrm>
          <a:prstGeom prst="rect">
            <a:avLst/>
          </a:prstGeom>
          <a:ln w="88900" cap="sq" cmpd="thickThin">
            <a:solidFill>
              <a:srgbClr val="F51BAC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66564" name="Rectangle 2"/>
          <p:cNvSpPr>
            <a:spLocks noChangeArrowheads="1"/>
          </p:cNvSpPr>
          <p:nvPr/>
        </p:nvSpPr>
        <p:spPr bwMode="auto">
          <a:xfrm>
            <a:off x="198438" y="2349500"/>
            <a:ext cx="5310187" cy="4094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 eaLnBrk="0" hangingPunct="0"/>
            <a:r>
              <a:rPr lang="ru-RU" altLang="ru-RU" sz="2000" b="1" u="sng">
                <a:solidFill>
                  <a:srgbClr val="F51BAC"/>
                </a:solidFill>
                <a:latin typeface="Trebuchet MS" pitchFamily="34" charset="0"/>
                <a:ea typeface="Calibri" pitchFamily="34" charset="0"/>
                <a:cs typeface="Times New Roman" pitchFamily="18" charset="0"/>
              </a:rPr>
              <a:t>«Лежачая восьмерка»</a:t>
            </a:r>
            <a:endParaRPr lang="ru-RU" altLang="ru-RU" sz="2000" b="1">
              <a:solidFill>
                <a:srgbClr val="F51BAC"/>
              </a:solidFill>
              <a:latin typeface="Trebuchet MS" pitchFamily="34" charset="0"/>
              <a:ea typeface="Calibri" pitchFamily="34" charset="0"/>
              <a:cs typeface="Times New Roman" pitchFamily="18" charset="0"/>
            </a:endParaRPr>
          </a:p>
          <a:p>
            <a:pPr eaLnBrk="0" hangingPunct="0"/>
            <a:r>
              <a:rPr lang="ru-RU" altLang="ru-RU" sz="2000" b="1" i="1">
                <a:solidFill>
                  <a:srgbClr val="7030A0"/>
                </a:solidFill>
                <a:latin typeface="Trebuchet MS" pitchFamily="34" charset="0"/>
                <a:ea typeface="Calibri" pitchFamily="34" charset="0"/>
                <a:cs typeface="Times New Roman" pitchFamily="18" charset="0"/>
              </a:rPr>
              <a:t>Дети соединяют ладони и вытягивают руки вперед.</a:t>
            </a:r>
          </a:p>
          <a:p>
            <a:pPr eaLnBrk="0" hangingPunct="0"/>
            <a:r>
              <a:rPr lang="ru-RU" altLang="ru-RU" sz="2000" b="1" i="1">
                <a:solidFill>
                  <a:srgbClr val="7030A0"/>
                </a:solidFill>
                <a:latin typeface="Trebuchet MS" pitchFamily="34" charset="0"/>
                <a:ea typeface="Calibri" pitchFamily="34" charset="0"/>
                <a:cs typeface="Times New Roman" pitchFamily="18" charset="0"/>
              </a:rPr>
              <a:t>Педагог встает напротив детей, выполняет те же движения и говорит:</a:t>
            </a:r>
          </a:p>
          <a:p>
            <a:pPr eaLnBrk="0" hangingPunct="0"/>
            <a:r>
              <a:rPr lang="ru-RU" altLang="ru-RU" sz="2000" b="1" i="1">
                <a:solidFill>
                  <a:srgbClr val="7030A0"/>
                </a:solidFill>
                <a:latin typeface="Trebuchet MS" pitchFamily="34" charset="0"/>
                <a:ea typeface="Calibri" pitchFamily="34" charset="0"/>
                <a:cs typeface="Times New Roman" pitchFamily="18" charset="0"/>
              </a:rPr>
              <a:t>- Представьте, что кончики ваших пальцев соединены с моими невидимыми нитями.</a:t>
            </a:r>
          </a:p>
          <a:p>
            <a:pPr eaLnBrk="0" hangingPunct="0"/>
            <a:r>
              <a:rPr lang="ru-RU" altLang="ru-RU" sz="2000" b="1" i="1">
                <a:solidFill>
                  <a:srgbClr val="7030A0"/>
                </a:solidFill>
                <a:latin typeface="Trebuchet MS" pitchFamily="34" charset="0"/>
                <a:ea typeface="Calibri" pitchFamily="34" charset="0"/>
                <a:cs typeface="Times New Roman" pitchFamily="18" charset="0"/>
              </a:rPr>
              <a:t>Куда будут двигаться мои руки, туда и ваши.</a:t>
            </a:r>
          </a:p>
          <a:p>
            <a:pPr eaLnBrk="0" hangingPunct="0"/>
            <a:r>
              <a:rPr lang="ru-RU" altLang="ru-RU" sz="2000" b="1" i="1">
                <a:solidFill>
                  <a:srgbClr val="7030A0"/>
                </a:solidFill>
                <a:latin typeface="Trebuchet MS" pitchFamily="34" charset="0"/>
                <a:ea typeface="Calibri" pitchFamily="34" charset="0"/>
                <a:cs typeface="Times New Roman" pitchFamily="18" charset="0"/>
              </a:rPr>
              <a:t>Педагог начинает медленно  «рисовать»  соединенными  ладонями  знак бесконечности:  </a:t>
            </a:r>
          </a:p>
        </p:txBody>
      </p:sp>
      <p:pic>
        <p:nvPicPr>
          <p:cNvPr id="66565" name="Рисунок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32138" y="6102350"/>
            <a:ext cx="1171575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6566" name="Rectangle 3"/>
          <p:cNvSpPr>
            <a:spLocks noChangeArrowheads="1"/>
          </p:cNvSpPr>
          <p:nvPr/>
        </p:nvSpPr>
        <p:spPr bwMode="auto">
          <a:xfrm>
            <a:off x="4454525" y="573088"/>
            <a:ext cx="234950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just" eaLnBrk="0" hangingPunct="0"/>
            <a:r>
              <a:rPr lang="ru-RU" altLang="ru-RU" sz="160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lang="ru-RU" altLang="ru-RU">
              <a:ea typeface="Calibri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404813"/>
            <a:ext cx="8064500" cy="5688012"/>
          </a:xfrm>
        </p:spPr>
        <p:txBody>
          <a:bodyPr/>
          <a:lstStyle/>
          <a:p>
            <a:pPr marL="320040" indent="-320040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endParaRPr lang="ru-RU" dirty="0"/>
          </a:p>
        </p:txBody>
      </p:sp>
      <p:sp>
        <p:nvSpPr>
          <p:cNvPr id="67586" name="Текст 2"/>
          <p:cNvSpPr>
            <a:spLocks noGrp="1"/>
          </p:cNvSpPr>
          <p:nvPr>
            <p:ph type="body" idx="1"/>
          </p:nvPr>
        </p:nvSpPr>
        <p:spPr>
          <a:xfrm>
            <a:off x="323850" y="188913"/>
            <a:ext cx="8496300" cy="5254625"/>
          </a:xfrm>
        </p:spPr>
        <p:txBody>
          <a:bodyPr/>
          <a:lstStyle/>
          <a:p>
            <a:pPr algn="ctr"/>
            <a:r>
              <a:rPr lang="ru-RU" b="1" i="1" u="sng" smtClean="0">
                <a:solidFill>
                  <a:srgbClr val="F51BAC"/>
                </a:solidFill>
              </a:rPr>
              <a:t>"Снеговик"</a:t>
            </a:r>
            <a:endParaRPr lang="ru-RU" b="1" i="1" smtClean="0">
              <a:solidFill>
                <a:srgbClr val="F51BAC"/>
              </a:solidFill>
            </a:endParaRPr>
          </a:p>
          <a:p>
            <a:pPr algn="l"/>
            <a:r>
              <a:rPr lang="ru-RU" b="1" i="1" smtClean="0">
                <a:solidFill>
                  <a:srgbClr val="9A57CD"/>
                </a:solidFill>
              </a:rPr>
              <a:t>Взрослый предлагает детям превратиться в снеговика. Дети разводят напряженные руки в стороны, надувают щеки, делают грустное лицо и неподвижно стоят на месте.</a:t>
            </a:r>
          </a:p>
          <a:p>
            <a:pPr algn="l"/>
            <a:r>
              <a:rPr lang="ru-RU" b="1" i="1" smtClean="0">
                <a:solidFill>
                  <a:srgbClr val="9A57CD"/>
                </a:solidFill>
              </a:rPr>
              <a:t>Педагог говорит: "Так простоял наш снеговик всю зиму, но вот пришла весна, пригрело солнышко, и снег начал таять". Дети постепенно расслабляются, опускают руки, "обмякают", подставляют лицо солнцу и приседают на корточки.</a:t>
            </a:r>
          </a:p>
          <a:p>
            <a:pPr algn="l"/>
            <a:endParaRPr lang="ru-RU" smtClean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/>
            </a:extLst>
          </a:blip>
          <a:srcRect t="5701" r="1653"/>
          <a:stretch/>
        </p:blipFill>
        <p:spPr>
          <a:xfrm>
            <a:off x="2267744" y="3068960"/>
            <a:ext cx="4968552" cy="3573016"/>
          </a:xfrm>
          <a:prstGeom prst="round2DiagRect">
            <a:avLst>
              <a:gd name="adj1" fmla="val 16667"/>
              <a:gd name="adj2" fmla="val 0"/>
            </a:avLst>
          </a:prstGeom>
          <a:ln w="57150" cap="sq">
            <a:solidFill>
              <a:srgbClr val="F51BAC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09" name="Рисунок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8610" name="Прямоугольник 2"/>
          <p:cNvSpPr>
            <a:spLocks noChangeArrowheads="1"/>
          </p:cNvSpPr>
          <p:nvPr/>
        </p:nvSpPr>
        <p:spPr bwMode="auto">
          <a:xfrm>
            <a:off x="1000125" y="1643063"/>
            <a:ext cx="6929438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6000" b="1" i="1">
                <a:solidFill>
                  <a:srgbClr val="5035EF"/>
                </a:solidFill>
                <a:latin typeface="Calibri" pitchFamily="34" charset="0"/>
              </a:rPr>
              <a:t>Анималотерапия</a:t>
            </a:r>
            <a:endParaRPr lang="ru-RU" sz="6000">
              <a:solidFill>
                <a:srgbClr val="5035EF"/>
              </a:solidFill>
              <a:latin typeface="Calibri" pitchFamily="34" charset="0"/>
            </a:endParaRPr>
          </a:p>
        </p:txBody>
      </p:sp>
      <p:pic>
        <p:nvPicPr>
          <p:cNvPr id="6861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5813" y="2500313"/>
            <a:ext cx="7666037" cy="2622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Прямоугольник 1"/>
          <p:cNvSpPr>
            <a:spLocks noChangeArrowheads="1"/>
          </p:cNvSpPr>
          <p:nvPr/>
        </p:nvSpPr>
        <p:spPr bwMode="auto">
          <a:xfrm>
            <a:off x="285750" y="285750"/>
            <a:ext cx="8429625" cy="5386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>
                <a:solidFill>
                  <a:srgbClr val="C00000"/>
                </a:solidFill>
                <a:latin typeface="Tahoma" pitchFamily="34" charset="0"/>
              </a:rPr>
              <a:t>Анималотерапия - лекарство 21века</a:t>
            </a:r>
            <a:br>
              <a:rPr lang="ru-RU" sz="2800" b="1">
                <a:solidFill>
                  <a:srgbClr val="C00000"/>
                </a:solidFill>
                <a:latin typeface="Tahoma" pitchFamily="34" charset="0"/>
              </a:rPr>
            </a:br>
            <a:r>
              <a:rPr lang="ru-RU" sz="2800" b="1">
                <a:solidFill>
                  <a:srgbClr val="C00000"/>
                </a:solidFill>
                <a:latin typeface="Tahoma" pitchFamily="34" charset="0"/>
              </a:rPr>
              <a:t> </a:t>
            </a:r>
          </a:p>
          <a:p>
            <a:r>
              <a:rPr lang="ru-RU" b="1">
                <a:latin typeface="Tahoma" pitchFamily="34" charset="0"/>
              </a:rPr>
              <a:t>Современная медицина имеет в своем арсенале множество различных препаратов - таблетки, микстуры, порошки, уколы и капли. Но как же неприятно все это принимать для своего выздоровления. Интересно, а существуют ли другие эффективные методы лечения человеческих недугов? Оказывается, существуют, и это терапия с помощью братьев наших меньших – животных!</a:t>
            </a:r>
          </a:p>
          <a:p>
            <a:endParaRPr lang="ru-RU" b="1">
              <a:latin typeface="Tahoma" pitchFamily="34" charset="0"/>
            </a:endParaRPr>
          </a:p>
          <a:p>
            <a:endParaRPr lang="ru-RU" b="1">
              <a:latin typeface="Tahoma" pitchFamily="34" charset="0"/>
            </a:endParaRPr>
          </a:p>
          <a:p>
            <a:endParaRPr lang="ru-RU" b="1">
              <a:latin typeface="Tahoma" pitchFamily="34" charset="0"/>
            </a:endParaRPr>
          </a:p>
          <a:p>
            <a:endParaRPr lang="ru-RU" b="1">
              <a:latin typeface="Tahoma" pitchFamily="34" charset="0"/>
            </a:endParaRPr>
          </a:p>
          <a:p>
            <a:endParaRPr lang="ru-RU" b="1">
              <a:latin typeface="Tahoma" pitchFamily="34" charset="0"/>
            </a:endParaRPr>
          </a:p>
          <a:p>
            <a:endParaRPr lang="ru-RU" b="1">
              <a:latin typeface="Tahoma" pitchFamily="34" charset="0"/>
            </a:endParaRPr>
          </a:p>
          <a:p>
            <a:endParaRPr lang="ru-RU" b="1">
              <a:latin typeface="Tahoma" pitchFamily="34" charset="0"/>
            </a:endParaRPr>
          </a:p>
          <a:p>
            <a:endParaRPr lang="ru-RU" b="1">
              <a:latin typeface="Tahoma" pitchFamily="34" charset="0"/>
            </a:endParaRPr>
          </a:p>
          <a:p>
            <a:endParaRPr lang="ru-RU" b="1">
              <a:latin typeface="Tahoma" pitchFamily="34" charset="0"/>
            </a:endParaRPr>
          </a:p>
          <a:p>
            <a:endParaRPr lang="ru-RU" b="1">
              <a:latin typeface="Trebuchet MS" pitchFamily="34" charset="0"/>
            </a:endParaRPr>
          </a:p>
        </p:txBody>
      </p:sp>
      <p:sp>
        <p:nvSpPr>
          <p:cNvPr id="69634" name="Прямоугольник 2"/>
          <p:cNvSpPr>
            <a:spLocks noChangeArrowheads="1"/>
          </p:cNvSpPr>
          <p:nvPr/>
        </p:nvSpPr>
        <p:spPr bwMode="auto">
          <a:xfrm>
            <a:off x="285750" y="2857500"/>
            <a:ext cx="842962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4450"/>
            <a:r>
              <a:rPr lang="ru-RU" b="1">
                <a:latin typeface="Tahoma" pitchFamily="34" charset="0"/>
                <a:cs typeface="Tahoma" pitchFamily="34" charset="0"/>
              </a:rPr>
              <a:t>АНИМАЛОТЕРАПИЯ это метод, направленный на профилактику и коррекцию эмоционально-личностных проблем детей, который предполагает использование животных или их символов в виде образов, игрушек, рисунков</a:t>
            </a:r>
          </a:p>
        </p:txBody>
      </p:sp>
      <p:pic>
        <p:nvPicPr>
          <p:cNvPr id="69635" name="Picture 2" descr="F:\фото анималотерапия\P1040711.JPG"/>
          <p:cNvPicPr>
            <a:picLocks noChangeAspect="1" noChangeArrowheads="1"/>
          </p:cNvPicPr>
          <p:nvPr/>
        </p:nvPicPr>
        <p:blipFill>
          <a:blip r:embed="rId2" cstate="print"/>
          <a:srcRect l="11018" b="10094"/>
          <a:stretch>
            <a:fillRect/>
          </a:stretch>
        </p:blipFill>
        <p:spPr bwMode="auto">
          <a:xfrm>
            <a:off x="5137150" y="3714750"/>
            <a:ext cx="3735388" cy="300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9636" name="Picture 3" descr="F:\фото анималотерапия\P1040728.JPG"/>
          <p:cNvPicPr>
            <a:picLocks noChangeAspect="1" noChangeArrowheads="1"/>
          </p:cNvPicPr>
          <p:nvPr/>
        </p:nvPicPr>
        <p:blipFill>
          <a:blip r:embed="rId3"/>
          <a:srcRect l="17308" t="-1282" r="12500"/>
          <a:stretch>
            <a:fillRect/>
          </a:stretch>
        </p:blipFill>
        <p:spPr bwMode="auto">
          <a:xfrm>
            <a:off x="357188" y="3978275"/>
            <a:ext cx="2660650" cy="287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5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1071563"/>
            <a:ext cx="8382000" cy="459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0658" name="TextBox 3"/>
          <p:cNvSpPr txBox="1">
            <a:spLocks noChangeArrowheads="1"/>
          </p:cNvSpPr>
          <p:nvPr/>
        </p:nvSpPr>
        <p:spPr bwMode="auto">
          <a:xfrm>
            <a:off x="1143000" y="642938"/>
            <a:ext cx="71437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>
                <a:solidFill>
                  <a:srgbClr val="F51BAC"/>
                </a:solidFill>
                <a:latin typeface="Tahoma" pitchFamily="34" charset="0"/>
                <a:cs typeface="Tahoma" pitchFamily="34" charset="0"/>
              </a:rPr>
              <a:t>Виды анималотерапии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33588" y="2173288"/>
            <a:ext cx="5965825" cy="2422525"/>
          </a:xfrm>
        </p:spPr>
        <p:txBody>
          <a:bodyPr/>
          <a:lstStyle/>
          <a:p>
            <a:pPr marL="320040" indent="-320040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79388" y="2060575"/>
            <a:ext cx="7705725" cy="4032250"/>
          </a:xfrm>
        </p:spPr>
        <p:txBody>
          <a:bodyPr rtlCol="0">
            <a:normAutofit fontScale="62500" lnSpcReduction="20000"/>
          </a:bodyPr>
          <a:lstStyle/>
          <a:p>
            <a:pPr algn="l" fontAlgn="auto">
              <a:buClr>
                <a:schemeClr val="accent6">
                  <a:lumMod val="75000"/>
                </a:schemeClr>
              </a:buClr>
              <a:defRPr/>
            </a:pPr>
            <a:r>
              <a:rPr lang="ru-RU" sz="5400" dirty="0" smtClean="0">
                <a:latin typeface="Bookman Old Style" pitchFamily="18" charset="0"/>
              </a:rPr>
              <a:t> </a:t>
            </a:r>
            <a:r>
              <a:rPr lang="ru-RU" sz="5400" dirty="0">
                <a:latin typeface="Bookman Old Style" pitchFamily="18" charset="0"/>
              </a:rPr>
              <a:t>Арт-терапия (от английского “</a:t>
            </a:r>
            <a:r>
              <a:rPr lang="ru-RU" sz="5400" dirty="0" err="1">
                <a:latin typeface="Bookman Old Style" pitchFamily="18" charset="0"/>
              </a:rPr>
              <a:t>art-therapy</a:t>
            </a:r>
            <a:r>
              <a:rPr lang="ru-RU" sz="5400" dirty="0">
                <a:latin typeface="Bookman Old Style" pitchFamily="18" charset="0"/>
              </a:rPr>
              <a:t>”) – буквально означает </a:t>
            </a:r>
            <a:r>
              <a:rPr lang="ru-RU" sz="5400" dirty="0">
                <a:solidFill>
                  <a:schemeClr val="accent1">
                    <a:lumMod val="75000"/>
                  </a:schemeClr>
                </a:solidFill>
                <a:latin typeface="Bookman Old Style" pitchFamily="18" charset="0"/>
              </a:rPr>
              <a:t>«лечение искусством».</a:t>
            </a:r>
            <a:r>
              <a:rPr lang="ru-RU" sz="5400" dirty="0">
                <a:latin typeface="Bookman Old Style" pitchFamily="18" charset="0"/>
              </a:rPr>
              <a:t> Это стремительно набирающий популярность комплекс методов оздоровления и психологической коррекции при помощи искусства и творчества.</a:t>
            </a:r>
          </a:p>
          <a:p>
            <a:pPr algn="l" fontAlgn="auto">
              <a:buClr>
                <a:schemeClr val="accent6">
                  <a:lumMod val="75000"/>
                </a:schemeClr>
              </a:buClr>
              <a:defRPr/>
            </a:pPr>
            <a:endParaRPr lang="ru-RU" sz="5400" dirty="0">
              <a:latin typeface="RoscherkDL" pitchFamily="2" charset="0"/>
            </a:endParaRPr>
          </a:p>
        </p:txBody>
      </p:sp>
      <p:pic>
        <p:nvPicPr>
          <p:cNvPr id="52227" name="Picture 2" descr="C:\Users\22222222222222222222\Desktop\0_831d3_b6953e8_orig.png"/>
          <p:cNvPicPr>
            <a:picLocks noChangeAspect="1" noChangeArrowheads="1"/>
          </p:cNvPicPr>
          <p:nvPr/>
        </p:nvPicPr>
        <p:blipFill>
          <a:blip r:embed="rId2"/>
          <a:srcRect t="32143" r="67871"/>
          <a:stretch>
            <a:fillRect/>
          </a:stretch>
        </p:blipFill>
        <p:spPr bwMode="auto">
          <a:xfrm>
            <a:off x="7164388" y="4437063"/>
            <a:ext cx="1431925" cy="221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228" name="Рисунок 4" descr="shutterstock_85856515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29063" y="0"/>
            <a:ext cx="2389187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71625" y="285750"/>
            <a:ext cx="6000750" cy="11080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400" b="1">
                <a:solidFill>
                  <a:srgbClr val="9A57CD"/>
                </a:solidFill>
                <a:latin typeface="Tahoma" pitchFamily="34" charset="0"/>
                <a:cs typeface="Tahoma" pitchFamily="34" charset="0"/>
              </a:rPr>
              <a:t>Классификация анималотерапевтических методов</a:t>
            </a:r>
          </a:p>
          <a:p>
            <a:pPr algn="ctr"/>
            <a:endParaRPr lang="ru-RU" b="1" i="1">
              <a:solidFill>
                <a:srgbClr val="821A08"/>
              </a:solidFill>
              <a:latin typeface="Trebuchet MS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00063" y="1285875"/>
            <a:ext cx="4643437" cy="47085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altLang="ru-RU" sz="2800" b="1">
                <a:solidFill>
                  <a:srgbClr val="C00000"/>
                </a:solidFill>
                <a:latin typeface="Trebuchet MS" pitchFamily="34" charset="0"/>
              </a:rPr>
              <a:t>Иппо́терапия</a:t>
            </a:r>
          </a:p>
          <a:p>
            <a:r>
              <a:rPr lang="ru-RU" altLang="ru-RU" sz="1600">
                <a:solidFill>
                  <a:srgbClr val="0D79CA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altLang="ru-RU" sz="1600" b="1">
                <a:latin typeface="Tahoma" pitchFamily="34" charset="0"/>
                <a:cs typeface="Tahoma" pitchFamily="34" charset="0"/>
              </a:rPr>
              <a:t>(от греч. hippo — лошадь) — лечение с помощью лошади, средство оздоровительного воздействия на больных соматическими, психическими заболеваниями, реконвалесцентов после аварий.</a:t>
            </a:r>
          </a:p>
          <a:p>
            <a:r>
              <a:rPr lang="ru-RU" altLang="ru-RU" sz="1600" b="1">
                <a:latin typeface="Tahoma" pitchFamily="34" charset="0"/>
                <a:cs typeface="Tahoma" pitchFamily="34" charset="0"/>
              </a:rPr>
              <a:t>Показания к применению</a:t>
            </a:r>
          </a:p>
          <a:p>
            <a:r>
              <a:rPr lang="ru-RU" altLang="ru-RU" sz="1600" b="1">
                <a:latin typeface="Tahoma" pitchFamily="34" charset="0"/>
                <a:cs typeface="Tahoma" pitchFamily="34" charset="0"/>
              </a:rPr>
              <a:t>Аутизм;</a:t>
            </a:r>
          </a:p>
          <a:p>
            <a:r>
              <a:rPr lang="ru-RU" altLang="ru-RU" sz="1600" b="1">
                <a:latin typeface="Tahoma" pitchFamily="34" charset="0"/>
                <a:cs typeface="Tahoma" pitchFamily="34" charset="0"/>
              </a:rPr>
              <a:t>Церебральный паралич;</a:t>
            </a:r>
          </a:p>
          <a:p>
            <a:r>
              <a:rPr lang="ru-RU" altLang="ru-RU" sz="1600" b="1">
                <a:latin typeface="Tahoma" pitchFamily="34" charset="0"/>
                <a:cs typeface="Tahoma" pitchFamily="34" charset="0"/>
              </a:rPr>
              <a:t>Задержка в развитии;</a:t>
            </a:r>
          </a:p>
          <a:p>
            <a:r>
              <a:rPr lang="ru-RU" altLang="ru-RU" sz="1600" b="1">
                <a:latin typeface="Tahoma" pitchFamily="34" charset="0"/>
                <a:cs typeface="Tahoma" pitchFamily="34" charset="0"/>
              </a:rPr>
              <a:t>Синдром Дауна;</a:t>
            </a:r>
          </a:p>
          <a:p>
            <a:r>
              <a:rPr lang="ru-RU" altLang="ru-RU" sz="1600" b="1" u="sng">
                <a:latin typeface="Tahoma" pitchFamily="34" charset="0"/>
                <a:cs typeface="Tahoma" pitchFamily="34" charset="0"/>
              </a:rPr>
              <a:t>Нарушение мозгового кровообращения (инсульт); </a:t>
            </a:r>
          </a:p>
          <a:p>
            <a:r>
              <a:rPr lang="ru-RU" altLang="ru-RU" sz="1600" b="1" u="sng">
                <a:latin typeface="Tahoma" pitchFamily="34" charset="0"/>
                <a:cs typeface="Tahoma" pitchFamily="34" charset="0"/>
              </a:rPr>
              <a:t>Искривление осанки (сколиоз); </a:t>
            </a:r>
          </a:p>
          <a:p>
            <a:r>
              <a:rPr lang="ru-RU" altLang="ru-RU" sz="1600" b="1" u="sng">
                <a:latin typeface="Tahoma" pitchFamily="34" charset="0"/>
                <a:cs typeface="Tahoma" pitchFamily="34" charset="0"/>
              </a:rPr>
              <a:t>Склероз; </a:t>
            </a:r>
          </a:p>
          <a:p>
            <a:r>
              <a:rPr lang="ru-RU" altLang="ru-RU" sz="1600" b="1" u="sng">
                <a:latin typeface="Tahoma" pitchFamily="34" charset="0"/>
                <a:cs typeface="Tahoma" pitchFamily="34" charset="0"/>
              </a:rPr>
              <a:t>Нарушения чувствительности частей тела (паралич); </a:t>
            </a:r>
          </a:p>
        </p:txBody>
      </p:sp>
      <p:pic>
        <p:nvPicPr>
          <p:cNvPr id="71683" name="Picture 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86375" y="2214563"/>
            <a:ext cx="3455988" cy="2592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Прямоугольник 1"/>
          <p:cNvSpPr>
            <a:spLocks noChangeArrowheads="1"/>
          </p:cNvSpPr>
          <p:nvPr/>
        </p:nvSpPr>
        <p:spPr bwMode="auto">
          <a:xfrm>
            <a:off x="285750" y="357188"/>
            <a:ext cx="4714875" cy="563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3600" b="1">
                <a:solidFill>
                  <a:srgbClr val="C00000"/>
                </a:solidFill>
              </a:rPr>
              <a:t>Канистерапия.</a:t>
            </a:r>
          </a:p>
          <a:p>
            <a:endParaRPr lang="ru-RU" altLang="ru-RU">
              <a:latin typeface="Tahoma" pitchFamily="34" charset="0"/>
              <a:cs typeface="Tahoma" pitchFamily="34" charset="0"/>
            </a:endParaRPr>
          </a:p>
          <a:p>
            <a:r>
              <a:rPr lang="ru-RU" altLang="ru-RU" b="1">
                <a:latin typeface="Tahoma" pitchFamily="34" charset="0"/>
                <a:cs typeface="Tahoma" pitchFamily="34" charset="0"/>
              </a:rPr>
              <a:t>Реабилитация – самое развитое на сегодня приложение канистерапии. Путем контакта пациентов с собаками, игр, специальных процедур и упражнений добиваются порой значительного оздоравливающего эффекта: локализации стресса; снижения тревожности, повышения адаптивности, коммуникативности, ощущения неполноценности; </a:t>
            </a:r>
          </a:p>
          <a:p>
            <a:r>
              <a:rPr lang="ru-RU" altLang="ru-RU" b="1">
                <a:latin typeface="Tahoma" pitchFamily="34" charset="0"/>
                <a:cs typeface="Tahoma" pitchFamily="34" charset="0"/>
              </a:rPr>
              <a:t>уменьшают вероятность</a:t>
            </a:r>
          </a:p>
          <a:p>
            <a:r>
              <a:rPr lang="ru-RU" altLang="ru-RU" b="1">
                <a:latin typeface="Tahoma" pitchFamily="34" charset="0"/>
                <a:cs typeface="Tahoma" pitchFamily="34" charset="0"/>
              </a:rPr>
              <a:t> наступления</a:t>
            </a:r>
          </a:p>
          <a:p>
            <a:r>
              <a:rPr lang="ru-RU" altLang="ru-RU" b="1">
                <a:latin typeface="Tahoma" pitchFamily="34" charset="0"/>
                <a:cs typeface="Tahoma" pitchFamily="34" charset="0"/>
              </a:rPr>
              <a:t> и снимают депрессию; улучшают </a:t>
            </a:r>
          </a:p>
          <a:p>
            <a:r>
              <a:rPr lang="ru-RU" altLang="ru-RU" b="1">
                <a:latin typeface="Tahoma" pitchFamily="34" charset="0"/>
                <a:cs typeface="Tahoma" pitchFamily="34" charset="0"/>
              </a:rPr>
              <a:t>координацию движений больных </a:t>
            </a:r>
          </a:p>
          <a:p>
            <a:r>
              <a:rPr lang="ru-RU" altLang="ru-RU" b="1">
                <a:latin typeface="Tahoma" pitchFamily="34" charset="0"/>
                <a:cs typeface="Tahoma" pitchFamily="34" charset="0"/>
              </a:rPr>
              <a:t>ДЦП; выводят из аутизма,</a:t>
            </a:r>
          </a:p>
          <a:p>
            <a:r>
              <a:rPr lang="ru-RU" altLang="ru-RU" b="1">
                <a:latin typeface="Tahoma" pitchFamily="34" charset="0"/>
                <a:cs typeface="Tahoma" pitchFamily="34" charset="0"/>
              </a:rPr>
              <a:t> и многое другое.</a:t>
            </a:r>
          </a:p>
        </p:txBody>
      </p:sp>
      <p:pic>
        <p:nvPicPr>
          <p:cNvPr id="72706" name="Picture 5" descr="0001848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57750" y="1857375"/>
            <a:ext cx="4105275" cy="2790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29" name="Прямоугольник 1"/>
          <p:cNvSpPr>
            <a:spLocks noChangeArrowheads="1"/>
          </p:cNvSpPr>
          <p:nvPr/>
        </p:nvSpPr>
        <p:spPr bwMode="auto">
          <a:xfrm>
            <a:off x="642938" y="571500"/>
            <a:ext cx="3286125" cy="175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altLang="ru-RU" sz="2400" b="1">
                <a:solidFill>
                  <a:srgbClr val="C00000"/>
                </a:solidFill>
                <a:latin typeface="Tahoma" pitchFamily="34" charset="0"/>
                <a:cs typeface="Tahoma" pitchFamily="34" charset="0"/>
              </a:rPr>
              <a:t>ФЕЛИНОТЕРАПИЯ</a:t>
            </a:r>
          </a:p>
          <a:p>
            <a:pPr algn="ctr">
              <a:lnSpc>
                <a:spcPct val="90000"/>
              </a:lnSpc>
            </a:pPr>
            <a:r>
              <a:rPr lang="ru-RU" altLang="ru-RU" sz="1600" b="1">
                <a:latin typeface="Tahoma" pitchFamily="34" charset="0"/>
                <a:cs typeface="Tahoma" pitchFamily="34" charset="0"/>
              </a:rPr>
              <a:t>(от латинского felis — кошка) — это методы профилактики и лечения различных заболеваний при помощи особого рода контактов с кошками.</a:t>
            </a:r>
          </a:p>
        </p:txBody>
      </p:sp>
      <p:pic>
        <p:nvPicPr>
          <p:cNvPr id="73730" name="Picture 2" descr="C:\Users\Санек\Desktop\анималотерапия\img1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57688" y="285750"/>
            <a:ext cx="4572000" cy="647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731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313" y="2643188"/>
            <a:ext cx="4029075" cy="292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3" name="Прямоугольник 1"/>
          <p:cNvSpPr>
            <a:spLocks noChangeArrowheads="1"/>
          </p:cNvSpPr>
          <p:nvPr/>
        </p:nvSpPr>
        <p:spPr bwMode="auto">
          <a:xfrm>
            <a:off x="214313" y="214313"/>
            <a:ext cx="4786312" cy="3970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4450" algn="ctr"/>
            <a:r>
              <a:rPr lang="ru-RU" sz="2800" b="1">
                <a:solidFill>
                  <a:srgbClr val="5035EF"/>
                </a:solidFill>
                <a:latin typeface="Tahoma" pitchFamily="34" charset="0"/>
                <a:cs typeface="Tahoma" pitchFamily="34" charset="0"/>
              </a:rPr>
              <a:t>Гирудотерапия </a:t>
            </a:r>
          </a:p>
          <a:p>
            <a:pPr marL="44450" algn="ctr"/>
            <a:r>
              <a:rPr lang="ru-RU" sz="1600" b="1">
                <a:latin typeface="Tahoma" pitchFamily="34" charset="0"/>
                <a:cs typeface="Tahoma" pitchFamily="34" charset="0"/>
              </a:rPr>
              <a:t>Лечение медицинскими пиявками. Она дает потрясающие результаты в кардиологии, офтальмологии, дерматологии, хирургии, гинекологии, урологии, неврологии. Гирудотерапия является эффективным средством лечения варикозного расширения вен, тромбофлебитов, гипертонии, стенокардии, инфаркта миокарда, геммороев, атеросклероза, болезней кожи, легких, мигрени, глаукомы, гайморитов, невритов, бронхиальной астмы, гинекологических многих других заболеваний.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4929188" y="3500438"/>
            <a:ext cx="3786187" cy="2986087"/>
          </a:xfrm>
          <a:prstGeom prst="rect">
            <a:avLst/>
          </a:prstGeom>
        </p:spPr>
        <p:txBody>
          <a:bodyPr>
            <a:spAutoFit/>
          </a:bodyPr>
          <a:lstStyle/>
          <a:p>
            <a:pPr marL="44450" algn="ctr"/>
            <a:r>
              <a:rPr lang="ru-RU" sz="2800" b="1" i="1">
                <a:solidFill>
                  <a:srgbClr val="C3260C"/>
                </a:solidFill>
                <a:latin typeface="Tahoma" pitchFamily="34" charset="0"/>
                <a:cs typeface="Tahoma" pitchFamily="34" charset="0"/>
              </a:rPr>
              <a:t>Апитерапия </a:t>
            </a:r>
          </a:p>
          <a:p>
            <a:pPr marL="44450" algn="ctr"/>
            <a:r>
              <a:rPr lang="ru-RU" sz="1600" b="1">
                <a:latin typeface="Tahoma" pitchFamily="34" charset="0"/>
                <a:cs typeface="Tahoma" pitchFamily="34" charset="0"/>
              </a:rPr>
              <a:t>Лечение пчелиным ядом. Чудо пчелиного яда в том, что это мощнейший катализатор физиологических процессов. Одна капля содержит белковые вещества, 18 из 20 обязательных аминокислот, неорганические кислоты, почти всю таблицу Менделеева и множество витаминов. </a:t>
            </a:r>
          </a:p>
        </p:txBody>
      </p:sp>
      <p:pic>
        <p:nvPicPr>
          <p:cNvPr id="74756" name="Picture 4" descr="hqdefault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5650" y="4140200"/>
            <a:ext cx="3168650" cy="2376488"/>
          </a:xfrm>
          <a:prstGeom prst="rect">
            <a:avLst/>
          </a:prstGeom>
          <a:noFill/>
        </p:spPr>
      </p:pic>
      <p:pic>
        <p:nvPicPr>
          <p:cNvPr id="74757" name="Picture 5" descr="zagadka_kto_ej_drug-tot-_vsegda_s_medkom_a_kto_ej_ne_lyub-spasajsya_begom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64163" y="692150"/>
            <a:ext cx="2994025" cy="26447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00125" y="642938"/>
            <a:ext cx="7286625" cy="45243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400" b="1">
                <a:solidFill>
                  <a:srgbClr val="5035EF"/>
                </a:solidFill>
                <a:latin typeface="Tahoma" pitchFamily="34" charset="0"/>
                <a:cs typeface="Tahoma" pitchFamily="34" charset="0"/>
              </a:rPr>
              <a:t>Цель занятий по анималотерапии: </a:t>
            </a:r>
            <a:r>
              <a:rPr lang="ru-RU" sz="2400" b="1">
                <a:solidFill>
                  <a:srgbClr val="D85C00"/>
                </a:solidFill>
                <a:latin typeface="Tahoma" pitchFamily="34" charset="0"/>
                <a:cs typeface="Tahoma" pitchFamily="34" charset="0"/>
              </a:rPr>
              <a:t>коррекция эмоциональной сферы детей и расширение сенсорного опыта. </a:t>
            </a:r>
          </a:p>
          <a:p>
            <a:pPr algn="ctr"/>
            <a:r>
              <a:rPr lang="ru-RU" sz="2400" b="1">
                <a:solidFill>
                  <a:srgbClr val="5035EF"/>
                </a:solidFill>
                <a:latin typeface="Tahoma" pitchFamily="34" charset="0"/>
                <a:cs typeface="Tahoma" pitchFamily="34" charset="0"/>
              </a:rPr>
              <a:t>Задачи анималотерапии</a:t>
            </a:r>
            <a:r>
              <a:rPr lang="ru-RU" sz="2400" b="1" i="1">
                <a:solidFill>
                  <a:srgbClr val="5035EF"/>
                </a:solidFill>
                <a:latin typeface="Tahoma" pitchFamily="34" charset="0"/>
                <a:cs typeface="Tahoma" pitchFamily="34" charset="0"/>
              </a:rPr>
              <a:t> </a:t>
            </a:r>
            <a:r>
              <a:rPr lang="ru-RU" sz="2400" b="1">
                <a:solidFill>
                  <a:srgbClr val="5035EF"/>
                </a:solidFill>
                <a:latin typeface="Tahoma" pitchFamily="34" charset="0"/>
                <a:cs typeface="Tahoma" pitchFamily="34" charset="0"/>
              </a:rPr>
              <a:t>в работе с дошкольниками:</a:t>
            </a:r>
          </a:p>
          <a:p>
            <a:pPr algn="ctr"/>
            <a:r>
              <a:rPr lang="ru-RU" sz="2400" b="1">
                <a:solidFill>
                  <a:srgbClr val="D85C00"/>
                </a:solidFill>
                <a:latin typeface="Tahoma" pitchFamily="34" charset="0"/>
                <a:cs typeface="Tahoma" pitchFamily="34" charset="0"/>
              </a:rPr>
              <a:t>раскрытие дополнительных возможностей в поведении и личности ребёнка, </a:t>
            </a:r>
          </a:p>
          <a:p>
            <a:pPr algn="ctr"/>
            <a:r>
              <a:rPr lang="ru-RU" sz="2400" b="1">
                <a:solidFill>
                  <a:srgbClr val="D85C00"/>
                </a:solidFill>
                <a:latin typeface="Tahoma" pitchFamily="34" charset="0"/>
                <a:cs typeface="Tahoma" pitchFamily="34" charset="0"/>
              </a:rPr>
              <a:t>коррекционная работа с детьми, испытывающими страхи, трудности в адаптации и общении, имеющими неадекватную самооценку, нарушение в поведении.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1" name="Прямоугольник 1"/>
          <p:cNvSpPr>
            <a:spLocks noChangeArrowheads="1"/>
          </p:cNvSpPr>
          <p:nvPr/>
        </p:nvSpPr>
        <p:spPr bwMode="auto">
          <a:xfrm>
            <a:off x="142875" y="357188"/>
            <a:ext cx="8715375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600" b="1">
                <a:latin typeface="Tahoma" pitchFamily="34" charset="0"/>
                <a:cs typeface="Tahoma" pitchFamily="34" charset="0"/>
              </a:rPr>
              <a:t>На занятиях с детьми, имеющими эмоционально-личностные нарушения – тревожными, агрессивными, гиперактивными, - на первый план выходит задача создания позитивной эмоциональной установки на общение с животными, благоприятной среды для расслабления и самовыражения за счёт контакта с ручными зверями и птицами</a:t>
            </a:r>
          </a:p>
        </p:txBody>
      </p:sp>
      <p:pic>
        <p:nvPicPr>
          <p:cNvPr id="2050" name="Picture 2" descr="F:\фото анималотерапия\P10407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2214554"/>
            <a:ext cx="3686124" cy="2764593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9A57CD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6" name="Picture 2" descr="F:\анималотерапия\фото анималотерапия\P1040693.JPG"/>
          <p:cNvPicPr>
            <a:picLocks noChangeAspect="1" noChangeArrowheads="1"/>
          </p:cNvPicPr>
          <p:nvPr/>
        </p:nvPicPr>
        <p:blipFill>
          <a:blip r:embed="rId3" cstate="print"/>
          <a:srcRect l="17797" t="8475"/>
          <a:stretch>
            <a:fillRect/>
          </a:stretch>
        </p:blipFill>
        <p:spPr bwMode="auto">
          <a:xfrm>
            <a:off x="785786" y="3643314"/>
            <a:ext cx="3017778" cy="252000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9A57CD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5" name="Прямоугольник 1"/>
          <p:cNvSpPr>
            <a:spLocks noChangeArrowheads="1"/>
          </p:cNvSpPr>
          <p:nvPr/>
        </p:nvSpPr>
        <p:spPr bwMode="auto">
          <a:xfrm>
            <a:off x="285750" y="500063"/>
            <a:ext cx="821531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600" b="1">
                <a:latin typeface="Tahoma" pitchFamily="34" charset="0"/>
                <a:cs typeface="Tahoma" pitchFamily="34" charset="0"/>
              </a:rPr>
              <a:t>Занятие по анималотерапии обычно длится 30-40 минут.</a:t>
            </a:r>
          </a:p>
          <a:p>
            <a:pPr algn="ctr"/>
            <a:r>
              <a:rPr lang="ru-RU" sz="1600" b="1">
                <a:latin typeface="Tahoma" pitchFamily="34" charset="0"/>
                <a:cs typeface="Tahoma" pitchFamily="34" charset="0"/>
              </a:rPr>
              <a:t>Количество не должно превышать 8 человек.</a:t>
            </a:r>
          </a:p>
        </p:txBody>
      </p:sp>
      <p:pic>
        <p:nvPicPr>
          <p:cNvPr id="3075" name="Picture 3" descr="F:\фото анималотерапия\P1040709.JPG"/>
          <p:cNvPicPr>
            <a:picLocks noChangeAspect="1" noChangeArrowheads="1"/>
          </p:cNvPicPr>
          <p:nvPr/>
        </p:nvPicPr>
        <p:blipFill>
          <a:blip r:embed="rId2" cstate="print"/>
          <a:srcRect l="9569" b="4305"/>
          <a:stretch>
            <a:fillRect/>
          </a:stretch>
        </p:blipFill>
        <p:spPr bwMode="auto">
          <a:xfrm>
            <a:off x="357158" y="1285860"/>
            <a:ext cx="4043314" cy="320902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25FB2A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2050" name="Picture 2" descr="F:\анималотерапия\фото анималотерапия\P104071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6314" y="3429000"/>
            <a:ext cx="3857620" cy="289321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33CC33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49" name="Прямоугольник 1"/>
          <p:cNvSpPr>
            <a:spLocks noChangeArrowheads="1"/>
          </p:cNvSpPr>
          <p:nvPr/>
        </p:nvSpPr>
        <p:spPr bwMode="auto">
          <a:xfrm>
            <a:off x="214313" y="500063"/>
            <a:ext cx="8572500" cy="563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>
                <a:solidFill>
                  <a:srgbClr val="5035EF"/>
                </a:solidFill>
                <a:latin typeface="Tahoma" pitchFamily="34" charset="0"/>
              </a:rPr>
              <a:t>Основные функции анималотерапии:</a:t>
            </a:r>
            <a:r>
              <a:rPr lang="ru-RU" b="1">
                <a:latin typeface="Tahoma" pitchFamily="34" charset="0"/>
              </a:rPr>
              <a:t/>
            </a:r>
            <a:br>
              <a:rPr lang="ru-RU" b="1">
                <a:latin typeface="Tahoma" pitchFamily="34" charset="0"/>
              </a:rPr>
            </a:br>
            <a:endParaRPr lang="ru-RU" b="1">
              <a:latin typeface="Tahoma" pitchFamily="34" charset="0"/>
            </a:endParaRPr>
          </a:p>
          <a:p>
            <a:r>
              <a:rPr lang="ru-RU" b="1">
                <a:latin typeface="Tahoma" pitchFamily="34" charset="0"/>
              </a:rPr>
              <a:t>функция общения: животные в процессе взаимодействия с человеком помогают ему преодолеть чувство одиночества, становясь партнерами в общении, – эта функция считается  первостепенной;</a:t>
            </a:r>
            <a:br>
              <a:rPr lang="ru-RU" b="1">
                <a:latin typeface="Tahoma" pitchFamily="34" charset="0"/>
              </a:rPr>
            </a:br>
            <a:endParaRPr lang="ru-RU" b="1">
              <a:latin typeface="Tahoma" pitchFamily="34" charset="0"/>
            </a:endParaRPr>
          </a:p>
          <a:p>
            <a:r>
              <a:rPr lang="ru-RU" b="1">
                <a:latin typeface="Tahoma" pitchFamily="34" charset="0"/>
              </a:rPr>
              <a:t>психофизиологическая функция: общение человека с животными нормализует работу нервной системы и снимает различные проявления стресса;</a:t>
            </a:r>
          </a:p>
          <a:p>
            <a:endParaRPr lang="ru-RU" b="1">
              <a:latin typeface="Tahoma" pitchFamily="34" charset="0"/>
            </a:endParaRPr>
          </a:p>
          <a:p>
            <a:r>
              <a:rPr lang="ru-RU" b="1">
                <a:latin typeface="Tahoma" pitchFamily="34" charset="0"/>
                <a:cs typeface="Tahoma" pitchFamily="34" charset="0"/>
              </a:rPr>
              <a:t>функция самореализации. Одной из важнейших потребностей ребёнка является потребность в реализации своего внутреннего потенциала, потребность быть значимым для других, представленным в их жизни и в их личности.</a:t>
            </a:r>
          </a:p>
          <a:p>
            <a:r>
              <a:rPr lang="ru-RU" b="1">
                <a:latin typeface="Tahoma" pitchFamily="34" charset="0"/>
              </a:rPr>
              <a:t/>
            </a:r>
            <a:br>
              <a:rPr lang="ru-RU" b="1">
                <a:latin typeface="Tahoma" pitchFamily="34" charset="0"/>
              </a:rPr>
            </a:br>
            <a:endParaRPr lang="ru-RU" b="1">
              <a:latin typeface="Tahoma" pitchFamily="34" charset="0"/>
            </a:endParaRPr>
          </a:p>
          <a:p>
            <a:r>
              <a:rPr lang="ru-RU" b="1">
                <a:latin typeface="Tahoma" pitchFamily="34" charset="0"/>
              </a:rPr>
              <a:t>реабилитационная функция: взаимодействие человека и животного ускоряет социальную и психическую реабилитацию. </a:t>
            </a:r>
          </a:p>
          <a:p>
            <a:endParaRPr lang="ru-RU" b="1">
              <a:latin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3" name="Прямоугольник 1"/>
          <p:cNvSpPr>
            <a:spLocks noChangeArrowheads="1"/>
          </p:cNvSpPr>
          <p:nvPr/>
        </p:nvSpPr>
        <p:spPr bwMode="auto">
          <a:xfrm>
            <a:off x="357188" y="785813"/>
            <a:ext cx="5643562" cy="4770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600" b="1">
                <a:solidFill>
                  <a:srgbClr val="C00000"/>
                </a:solidFill>
                <a:latin typeface="Tahoma" pitchFamily="34" charset="0"/>
                <a:cs typeface="Tahoma" pitchFamily="34" charset="0"/>
              </a:rPr>
              <a:t>Многовековая практика подтверждает теории: лечиться можно не только с помощью реальных домашних животных, но и их образов: игрушек, изображений, рассказов о них...</a:t>
            </a:r>
          </a:p>
          <a:p>
            <a:pPr algn="ctr"/>
            <a:endParaRPr lang="ru-RU" sz="1600" b="1">
              <a:solidFill>
                <a:srgbClr val="C00000"/>
              </a:solidFill>
              <a:latin typeface="Tahoma" pitchFamily="34" charset="0"/>
              <a:cs typeface="Tahoma" pitchFamily="34" charset="0"/>
            </a:endParaRPr>
          </a:p>
          <a:p>
            <a:r>
              <a:rPr lang="ru-RU" sz="1600" b="1">
                <a:latin typeface="Tahoma" pitchFamily="34" charset="0"/>
                <a:cs typeface="Tahoma" pitchFamily="34" charset="0"/>
              </a:rPr>
              <a:t>На занятиях применяют:</a:t>
            </a:r>
          </a:p>
          <a:p>
            <a:pPr>
              <a:buFont typeface="Arial" charset="0"/>
              <a:buChar char="•"/>
            </a:pPr>
            <a:r>
              <a:rPr lang="ru-RU" sz="1600" b="1">
                <a:latin typeface="Tahoma" pitchFamily="34" charset="0"/>
                <a:cs typeface="Tahoma" pitchFamily="34" charset="0"/>
              </a:rPr>
              <a:t>игры с мягкими игрушками;</a:t>
            </a:r>
          </a:p>
          <a:p>
            <a:pPr>
              <a:buFont typeface="Arial" charset="0"/>
              <a:buChar char="•"/>
            </a:pPr>
            <a:r>
              <a:rPr lang="ru-RU" sz="1600" b="1">
                <a:latin typeface="Tahoma" pitchFamily="34" charset="0"/>
                <a:cs typeface="Tahoma" pitchFamily="34" charset="0"/>
              </a:rPr>
              <a:t>чтение и инсценирование сказок о животных;</a:t>
            </a:r>
          </a:p>
          <a:p>
            <a:pPr>
              <a:buFont typeface="Arial" charset="0"/>
              <a:buChar char="•"/>
            </a:pPr>
            <a:r>
              <a:rPr lang="ru-RU" sz="1600" b="1">
                <a:latin typeface="Tahoma" pitchFamily="34" charset="0"/>
                <a:cs typeface="Tahoma" pitchFamily="34" charset="0"/>
              </a:rPr>
              <a:t>просмотр фрагментов фильмов о животных или </a:t>
            </a:r>
          </a:p>
          <a:p>
            <a:pPr>
              <a:buFont typeface="Arial" charset="0"/>
              <a:buChar char="•"/>
            </a:pPr>
            <a:r>
              <a:rPr lang="ru-RU" sz="1600" b="1">
                <a:latin typeface="Tahoma" pitchFamily="34" charset="0"/>
                <a:cs typeface="Tahoma" pitchFamily="34" charset="0"/>
              </a:rPr>
              <a:t>с участием животных;</a:t>
            </a:r>
          </a:p>
          <a:p>
            <a:pPr>
              <a:buFont typeface="Arial" charset="0"/>
              <a:buChar char="•"/>
            </a:pPr>
            <a:r>
              <a:rPr lang="ru-RU" sz="1600" b="1">
                <a:latin typeface="Tahoma" pitchFamily="34" charset="0"/>
                <a:cs typeface="Tahoma" pitchFamily="34" charset="0"/>
              </a:rPr>
              <a:t>прослушивание звуков природы;</a:t>
            </a:r>
          </a:p>
          <a:p>
            <a:pPr>
              <a:buFont typeface="Arial" charset="0"/>
              <a:buChar char="•"/>
            </a:pPr>
            <a:r>
              <a:rPr lang="ru-RU" sz="1600" b="1">
                <a:latin typeface="Tahoma" pitchFamily="34" charset="0"/>
                <a:cs typeface="Tahoma" pitchFamily="34" charset="0"/>
              </a:rPr>
              <a:t>анималотерапевтические игры и упражнения, </a:t>
            </a:r>
          </a:p>
          <a:p>
            <a:pPr>
              <a:buFont typeface="Arial" charset="0"/>
              <a:buChar char="•"/>
            </a:pPr>
            <a:r>
              <a:rPr lang="ru-RU" sz="1600" b="1">
                <a:latin typeface="Tahoma" pitchFamily="34" charset="0"/>
                <a:cs typeface="Tahoma" pitchFamily="34" charset="0"/>
              </a:rPr>
              <a:t>направленные на коррекцию эмоционально-</a:t>
            </a:r>
          </a:p>
          <a:p>
            <a:pPr>
              <a:buFont typeface="Arial" charset="0"/>
              <a:buChar char="•"/>
            </a:pPr>
            <a:r>
              <a:rPr lang="ru-RU" sz="1600" b="1">
                <a:latin typeface="Tahoma" pitchFamily="34" charset="0"/>
                <a:cs typeface="Tahoma" pitchFamily="34" charset="0"/>
              </a:rPr>
              <a:t>волевой сферы;</a:t>
            </a:r>
          </a:p>
          <a:p>
            <a:pPr>
              <a:buFont typeface="Arial" charset="0"/>
              <a:buChar char="•"/>
            </a:pPr>
            <a:r>
              <a:rPr lang="ru-RU" sz="1600" b="1">
                <a:latin typeface="Tahoma" pitchFamily="34" charset="0"/>
                <a:cs typeface="Tahoma" pitchFamily="34" charset="0"/>
              </a:rPr>
              <a:t>телесно-ориенированные техники;</a:t>
            </a:r>
          </a:p>
          <a:p>
            <a:pPr>
              <a:buFont typeface="Arial" charset="0"/>
              <a:buChar char="•"/>
            </a:pPr>
            <a:r>
              <a:rPr lang="ru-RU" sz="1600" b="1">
                <a:latin typeface="Tahoma" pitchFamily="34" charset="0"/>
                <a:cs typeface="Tahoma" pitchFamily="34" charset="0"/>
              </a:rPr>
              <a:t>упражнения, входящие в состав хатха-йоги;</a:t>
            </a:r>
          </a:p>
          <a:p>
            <a:pPr>
              <a:buFont typeface="Arial" charset="0"/>
              <a:buChar char="•"/>
            </a:pPr>
            <a:r>
              <a:rPr lang="ru-RU" sz="1600" b="1">
                <a:latin typeface="Tahoma" pitchFamily="34" charset="0"/>
                <a:cs typeface="Tahoma" pitchFamily="34" charset="0"/>
              </a:rPr>
              <a:t>упражнения на развитие мелкой моторики, </a:t>
            </a:r>
          </a:p>
          <a:p>
            <a:pPr>
              <a:buFont typeface="Arial" charset="0"/>
              <a:buChar char="•"/>
            </a:pPr>
            <a:r>
              <a:rPr lang="ru-RU" sz="1600" b="1">
                <a:latin typeface="Tahoma" pitchFamily="34" charset="0"/>
                <a:cs typeface="Tahoma" pitchFamily="34" charset="0"/>
              </a:rPr>
              <a:t>графомоторных навыков;</a:t>
            </a:r>
          </a:p>
          <a:p>
            <a:pPr>
              <a:buFont typeface="Arial" charset="0"/>
              <a:buChar char="•"/>
            </a:pPr>
            <a:r>
              <a:rPr lang="ru-RU" sz="1600" b="1">
                <a:latin typeface="Tahoma" pitchFamily="34" charset="0"/>
                <a:cs typeface="Tahoma" pitchFamily="34" charset="0"/>
              </a:rPr>
              <a:t>упражнения на развитие речи и общения.</a:t>
            </a:r>
          </a:p>
        </p:txBody>
      </p:sp>
      <p:pic>
        <p:nvPicPr>
          <p:cNvPr id="4098" name="Picture 2" descr="F:\фото анималотерапия\P1040724.JPG"/>
          <p:cNvPicPr>
            <a:picLocks noChangeAspect="1" noChangeArrowheads="1"/>
          </p:cNvPicPr>
          <p:nvPr/>
        </p:nvPicPr>
        <p:blipFill>
          <a:blip r:embed="rId2" cstate="print"/>
          <a:srcRect l="9632" t="13436" r="20198" b="21937"/>
          <a:stretch>
            <a:fillRect/>
          </a:stretch>
        </p:blipFill>
        <p:spPr bwMode="auto">
          <a:xfrm rot="5852306">
            <a:off x="5428509" y="2118227"/>
            <a:ext cx="3889914" cy="2686939"/>
          </a:xfrm>
          <a:prstGeom prst="roundRect">
            <a:avLst>
              <a:gd name="adj" fmla="val 11111"/>
            </a:avLst>
          </a:prstGeom>
          <a:ln w="190500" cap="rnd">
            <a:solidFill>
              <a:schemeClr val="accent2">
                <a:lumMod val="75000"/>
              </a:schemeClr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TextBox 3"/>
          <p:cNvSpPr txBox="1">
            <a:spLocks noChangeArrowheads="1"/>
          </p:cNvSpPr>
          <p:nvPr/>
        </p:nvSpPr>
        <p:spPr bwMode="auto">
          <a:xfrm>
            <a:off x="2357438" y="357188"/>
            <a:ext cx="378618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>
                <a:solidFill>
                  <a:srgbClr val="5035EF"/>
                </a:solidFill>
                <a:latin typeface="Tahoma" pitchFamily="34" charset="0"/>
                <a:cs typeface="Tahoma" pitchFamily="34" charset="0"/>
              </a:rPr>
              <a:t>Область применения методов анималотерапии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43240" y="3143248"/>
            <a:ext cx="2286000" cy="646113"/>
          </a:xfrm>
          <a:prstGeom prst="rect">
            <a:avLst/>
          </a:prstGeom>
          <a:solidFill>
            <a:schemeClr val="bg2">
              <a:lumMod val="75000"/>
            </a:schemeClr>
          </a:solidFill>
          <a:ln w="76200">
            <a:solidFill>
              <a:srgbClr val="5035EF"/>
            </a:solidFill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atin typeface="+mn-lt"/>
              </a:rPr>
              <a:t>Свободная деятельность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43240" y="1928802"/>
            <a:ext cx="2143125" cy="923927"/>
          </a:xfrm>
          <a:prstGeom prst="rect">
            <a:avLst/>
          </a:prstGeom>
          <a:solidFill>
            <a:schemeClr val="bg2">
              <a:lumMod val="75000"/>
            </a:schemeClr>
          </a:solidFill>
          <a:ln w="76200">
            <a:solidFill>
              <a:srgbClr val="5035EF"/>
            </a:solidFill>
          </a:ln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atin typeface="+mn-lt"/>
              </a:rPr>
              <a:t>Часть НОД по художественному творчеству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85720" y="1285860"/>
            <a:ext cx="2357437" cy="923925"/>
          </a:xfrm>
          <a:prstGeom prst="rect">
            <a:avLst/>
          </a:prstGeom>
          <a:solidFill>
            <a:schemeClr val="bg2">
              <a:lumMod val="75000"/>
            </a:schemeClr>
          </a:solidFill>
          <a:ln w="76200">
            <a:solidFill>
              <a:srgbClr val="5035EF"/>
            </a:solidFill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atin typeface="+mn-lt"/>
              </a:rPr>
              <a:t>Часть НОД по  ознакомлению с окружающему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072198" y="1500174"/>
            <a:ext cx="2000250" cy="923925"/>
          </a:xfrm>
          <a:prstGeom prst="rect">
            <a:avLst/>
          </a:prstGeom>
          <a:solidFill>
            <a:schemeClr val="bg2">
              <a:lumMod val="75000"/>
            </a:schemeClr>
          </a:solidFill>
          <a:ln w="76200">
            <a:solidFill>
              <a:srgbClr val="5035EF"/>
            </a:solidFill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atin typeface="+mn-lt"/>
              </a:rPr>
              <a:t>Часть НОД по физическому развитию</a:t>
            </a:r>
          </a:p>
        </p:txBody>
      </p:sp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4000504"/>
            <a:ext cx="3422650" cy="255428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3" name="Рисунок 12" descr="IMG_5463.JPG"/>
          <p:cNvPicPr>
            <a:picLocks noChangeAspect="1"/>
          </p:cNvPicPr>
          <p:nvPr/>
        </p:nvPicPr>
        <p:blipFill>
          <a:blip r:embed="rId3" cstate="print"/>
          <a:srcRect l="9052" t="1724" r="3017"/>
          <a:stretch>
            <a:fillRect/>
          </a:stretch>
        </p:blipFill>
        <p:spPr>
          <a:xfrm>
            <a:off x="5643570" y="3739963"/>
            <a:ext cx="3286148" cy="275454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6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33588" y="2173288"/>
            <a:ext cx="5965825" cy="2422525"/>
          </a:xfrm>
        </p:spPr>
        <p:txBody>
          <a:bodyPr/>
          <a:lstStyle/>
          <a:p>
            <a:pPr marL="320040" indent="-320040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endParaRPr lang="ru-RU"/>
          </a:p>
        </p:txBody>
      </p:sp>
      <p:sp>
        <p:nvSpPr>
          <p:cNvPr id="53250" name="Текст 2"/>
          <p:cNvSpPr>
            <a:spLocks noGrp="1"/>
          </p:cNvSpPr>
          <p:nvPr>
            <p:ph type="body" idx="1"/>
          </p:nvPr>
        </p:nvSpPr>
        <p:spPr>
          <a:xfrm>
            <a:off x="611188" y="1295400"/>
            <a:ext cx="8208962" cy="5616575"/>
          </a:xfrm>
        </p:spPr>
        <p:txBody>
          <a:bodyPr/>
          <a:lstStyle/>
          <a:p>
            <a:pPr algn="ctr">
              <a:buClr>
                <a:srgbClr val="E36406"/>
              </a:buClr>
            </a:pPr>
            <a:r>
              <a:rPr lang="ru-RU" sz="4800" b="1" smtClean="0">
                <a:latin typeface="RoscherkDL"/>
              </a:rPr>
              <a:t>Цель арт-терапии </a:t>
            </a:r>
            <a:r>
              <a:rPr lang="ru-RU" sz="4800" smtClean="0">
                <a:latin typeface="RoscherkDL"/>
              </a:rPr>
              <a:t>состоит в гармонизации развития личности через развитие способности самовыражения и самопознания.</a:t>
            </a:r>
          </a:p>
        </p:txBody>
      </p:sp>
      <p:pic>
        <p:nvPicPr>
          <p:cNvPr id="53251" name="Picture 2" descr="C:\Users\22222222222222222222\Desktop\karanda96.png"/>
          <p:cNvPicPr>
            <a:picLocks noChangeAspect="1" noChangeArrowheads="1"/>
          </p:cNvPicPr>
          <p:nvPr/>
        </p:nvPicPr>
        <p:blipFill>
          <a:blip r:embed="rId3"/>
          <a:srcRect b="64203"/>
          <a:stretch>
            <a:fillRect/>
          </a:stretch>
        </p:blipFill>
        <p:spPr bwMode="auto">
          <a:xfrm>
            <a:off x="-107950" y="5373688"/>
            <a:ext cx="10233025" cy="278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252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600075" y="-1539875"/>
            <a:ext cx="10236200" cy="2792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5" name="Rectangle 1"/>
          <p:cNvSpPr>
            <a:spLocks noChangeArrowheads="1"/>
          </p:cNvSpPr>
          <p:nvPr/>
        </p:nvSpPr>
        <p:spPr bwMode="auto">
          <a:xfrm>
            <a:off x="285750" y="428625"/>
            <a:ext cx="8501063" cy="175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b="1" dirty="0">
                <a:solidFill>
                  <a:srgbClr val="9A57CD"/>
                </a:solidFill>
                <a:latin typeface="Tahoma" pitchFamily="34" charset="0"/>
                <a:cs typeface="Tahoma" pitchFamily="34" charset="0"/>
              </a:rPr>
              <a:t>В процессе образовательной деятельности , дети принимают на себя роль какого-либо животного, копируют его поведение, повадки. При этом замкнутые, нерешительные, тревожные дети в образе собачки учатся быть активными, проявлять инициативу. И наоборот, активные, агрессивные, конфликтные дети в роли кошки, учатся сдерживать и контролировать свои эмоции и действия.</a:t>
            </a:r>
          </a:p>
        </p:txBody>
      </p:sp>
      <p:sp>
        <p:nvSpPr>
          <p:cNvPr id="82948" name="Прямоугольник 5"/>
          <p:cNvSpPr>
            <a:spLocks noChangeArrowheads="1"/>
          </p:cNvSpPr>
          <p:nvPr/>
        </p:nvSpPr>
        <p:spPr bwMode="auto">
          <a:xfrm>
            <a:off x="1071563" y="5286375"/>
            <a:ext cx="7358062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Вот такая полезная штука эта анималотерапия. Играйте со своими детьми и будьте уверены, что Ваш ребенок будет здоров и физически, и психологически Успехов Вам в этом приятном и веселом деле!</a:t>
            </a:r>
          </a:p>
        </p:txBody>
      </p:sp>
      <p:pic>
        <p:nvPicPr>
          <p:cNvPr id="7" name="Рисунок 6" descr="IMG_5454.JPG"/>
          <p:cNvPicPr>
            <a:picLocks noChangeAspect="1"/>
          </p:cNvPicPr>
          <p:nvPr/>
        </p:nvPicPr>
        <p:blipFill>
          <a:blip r:embed="rId2" cstate="print"/>
          <a:srcRect t="18919" r="2703" b="10811"/>
          <a:stretch>
            <a:fillRect/>
          </a:stretch>
        </p:blipFill>
        <p:spPr>
          <a:xfrm>
            <a:off x="4714876" y="2786058"/>
            <a:ext cx="3956566" cy="214314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9A57CD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 descr="IMG_5460.JPG"/>
          <p:cNvPicPr>
            <a:picLocks noChangeAspect="1"/>
          </p:cNvPicPr>
          <p:nvPr/>
        </p:nvPicPr>
        <p:blipFill>
          <a:blip r:embed="rId3" cstate="print"/>
          <a:srcRect l="16667" t="17777" r="6666" b="4444"/>
          <a:stretch>
            <a:fillRect/>
          </a:stretch>
        </p:blipFill>
        <p:spPr>
          <a:xfrm>
            <a:off x="857224" y="2571744"/>
            <a:ext cx="3286148" cy="250033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9A57CD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69" name="Текст 2"/>
          <p:cNvSpPr>
            <a:spLocks noGrp="1"/>
          </p:cNvSpPr>
          <p:nvPr>
            <p:ph type="body" idx="4294967295"/>
          </p:nvPr>
        </p:nvSpPr>
        <p:spPr>
          <a:xfrm>
            <a:off x="0" y="188913"/>
            <a:ext cx="8496300" cy="5254625"/>
          </a:xfrm>
        </p:spPr>
        <p:txBody>
          <a:bodyPr/>
          <a:lstStyle/>
          <a:p>
            <a:pPr algn="ctr"/>
            <a:r>
              <a:rPr lang="ru-RU" sz="3600" b="1" i="1" smtClean="0">
                <a:solidFill>
                  <a:srgbClr val="F51BAC"/>
                </a:solidFill>
              </a:rPr>
              <a:t>Спасибо за внимание!</a:t>
            </a:r>
          </a:p>
        </p:txBody>
      </p:sp>
      <p:pic>
        <p:nvPicPr>
          <p:cNvPr id="83970" name="Содержимое 3" descr="deti.jpg"/>
          <p:cNvPicPr>
            <a:picLocks noGrp="1" noChangeAspect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5000625" y="857250"/>
            <a:ext cx="3903663" cy="2524125"/>
          </a:xfrm>
        </p:spPr>
      </p:pic>
      <p:pic>
        <p:nvPicPr>
          <p:cNvPr id="83971" name="Содержимое 4" descr="IMG_9713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500" y="3429000"/>
            <a:ext cx="3814763" cy="286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Объект 4" descr="http://cs6124.userapi.com/v6124732/105c/63NUrly174c.jpg"/>
          <p:cNvPicPr>
            <a:picLocks/>
          </p:cNvPicPr>
          <p:nvPr/>
        </p:nvPicPr>
        <p:blipFill>
          <a:blip r:embed="rId4" cstate="print">
            <a:extLst>
              <a:ext uri="{BEBA8EAE-BF5A-486C-A8C5-ECC9F3942E4B}"/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-142907" y="428604"/>
            <a:ext cx="5000660" cy="3286148"/>
          </a:xfrm>
          <a:prstGeom prst="rect">
            <a:avLst/>
          </a:prstGeom>
          <a:noFill/>
          <a:ln>
            <a:noFill/>
          </a:ln>
          <a:effectLst>
            <a:softEdge rad="635000"/>
          </a:effectLst>
        </p:spPr>
      </p:pic>
      <p:pic>
        <p:nvPicPr>
          <p:cNvPr id="83973" name="Picture 7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00625" y="3502025"/>
            <a:ext cx="3857625" cy="284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33588" y="2173288"/>
            <a:ext cx="5965825" cy="2422525"/>
          </a:xfrm>
        </p:spPr>
        <p:txBody>
          <a:bodyPr/>
          <a:lstStyle/>
          <a:p>
            <a:pPr marL="320040" indent="-320040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endParaRPr lang="ru-RU" dirty="0"/>
          </a:p>
        </p:txBody>
      </p:sp>
      <p:sp>
        <p:nvSpPr>
          <p:cNvPr id="54274" name="Текст 2"/>
          <p:cNvSpPr>
            <a:spLocks noGrp="1"/>
          </p:cNvSpPr>
          <p:nvPr>
            <p:ph type="body" idx="1"/>
          </p:nvPr>
        </p:nvSpPr>
        <p:spPr>
          <a:xfrm>
            <a:off x="684213" y="981075"/>
            <a:ext cx="8135937" cy="4462463"/>
          </a:xfrm>
        </p:spPr>
        <p:txBody>
          <a:bodyPr/>
          <a:lstStyle/>
          <a:p>
            <a:r>
              <a:rPr lang="ru-RU" sz="3200" b="1" i="1" smtClean="0">
                <a:solidFill>
                  <a:srgbClr val="00B050"/>
                </a:solidFill>
              </a:rPr>
              <a:t>«Лучший подарок, который мы можем сделать ребенку, это не столько любить его, сколько научить его любить самого себя."</a:t>
            </a:r>
            <a:endParaRPr lang="ru-RU" sz="3200" smtClean="0">
              <a:solidFill>
                <a:srgbClr val="00B050"/>
              </a:solidFill>
            </a:endParaRPr>
          </a:p>
          <a:p>
            <a:r>
              <a:rPr lang="ru-RU" sz="3200" b="1" i="1" smtClean="0">
                <a:solidFill>
                  <a:srgbClr val="00B050"/>
                </a:solidFill>
              </a:rPr>
              <a:t>Жак Саломе</a:t>
            </a:r>
            <a:endParaRPr lang="ru-RU" sz="3200" smtClean="0">
              <a:solidFill>
                <a:srgbClr val="00B050"/>
              </a:solidFill>
            </a:endParaRPr>
          </a:p>
          <a:p>
            <a:r>
              <a:rPr lang="ru-RU" b="1" i="1" smtClean="0"/>
              <a:t> </a:t>
            </a:r>
            <a:endParaRPr lang="ru-RU" smtClean="0"/>
          </a:p>
          <a:p>
            <a:endParaRPr lang="ru-RU" smtClean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683568" y="3068960"/>
            <a:ext cx="4860032" cy="3645024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33588" y="2173288"/>
            <a:ext cx="5965825" cy="2422525"/>
          </a:xfrm>
        </p:spPr>
        <p:txBody>
          <a:bodyPr/>
          <a:lstStyle/>
          <a:p>
            <a:pPr marL="320040" indent="-320040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endParaRPr lang="ru-RU"/>
          </a:p>
        </p:txBody>
      </p:sp>
      <p:sp>
        <p:nvSpPr>
          <p:cNvPr id="55298" name="Текст 2"/>
          <p:cNvSpPr>
            <a:spLocks noGrp="1"/>
          </p:cNvSpPr>
          <p:nvPr>
            <p:ph type="body" idx="1"/>
          </p:nvPr>
        </p:nvSpPr>
        <p:spPr>
          <a:xfrm>
            <a:off x="2022475" y="4606925"/>
            <a:ext cx="5970588" cy="836613"/>
          </a:xfrm>
        </p:spPr>
        <p:txBody>
          <a:bodyPr/>
          <a:lstStyle/>
          <a:p>
            <a:endParaRPr lang="ru-RU" smtClean="0"/>
          </a:p>
        </p:txBody>
      </p:sp>
      <p:pic>
        <p:nvPicPr>
          <p:cNvPr id="55299" name="Picture 2" descr="C:\Users\22222222222222222222\Desktop\purple-flower-hi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-1836680">
            <a:off x="1239838" y="484188"/>
            <a:ext cx="6991350" cy="6462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3419872" y="3282178"/>
            <a:ext cx="2376264" cy="55399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latin typeface="RoscherkDL" pitchFamily="2" charset="0"/>
              </a:rPr>
              <a:t>Творчество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635896" y="843931"/>
            <a:ext cx="2088231" cy="10156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RoscherkDL" pitchFamily="2" charset="0"/>
              </a:rPr>
              <a:t>Я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RoscherkDL" pitchFamily="2" charset="0"/>
              </a:rPr>
              <a:t>успешен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5292081" y="2266515"/>
            <a:ext cx="3024336" cy="10156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RoscherkDL" pitchFamily="2" charset="0"/>
              </a:rPr>
              <a:t>У  меня есть способности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644009" y="4292308"/>
            <a:ext cx="2808312" cy="147732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RoscherkDL" pitchFamily="2" charset="0"/>
              </a:rPr>
              <a:t>Я могу справиться с трудностями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907704" y="4437112"/>
            <a:ext cx="2736304" cy="147732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RoscherkDL" pitchFamily="2" charset="0"/>
              </a:rPr>
              <a:t>Мое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RoscherkDL" pitchFamily="2" charset="0"/>
              </a:rPr>
              <a:t>мнение учитывается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115616" y="2266515"/>
            <a:ext cx="2520280" cy="10156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RoscherkDL" pitchFamily="2" charset="0"/>
              </a:rPr>
              <a:t>Я признан другими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33588" y="2173288"/>
            <a:ext cx="5965825" cy="2422525"/>
          </a:xfrm>
        </p:spPr>
        <p:txBody>
          <a:bodyPr/>
          <a:lstStyle/>
          <a:p>
            <a:pPr marL="320040" indent="-320040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11188" y="549275"/>
            <a:ext cx="8208962" cy="4464050"/>
          </a:xfrm>
        </p:spPr>
        <p:txBody>
          <a:bodyPr rtlCol="0">
            <a:normAutofit fontScale="92500" lnSpcReduction="20000"/>
          </a:bodyPr>
          <a:lstStyle/>
          <a:p>
            <a:pPr algn="ctr" fontAlgn="auto">
              <a:buClr>
                <a:schemeClr val="accent6">
                  <a:lumMod val="75000"/>
                </a:schemeClr>
              </a:buClr>
              <a:defRPr/>
            </a:pPr>
            <a:r>
              <a:rPr lang="ru-RU" sz="3200" b="1" i="1" dirty="0" smtClean="0">
                <a:solidFill>
                  <a:schemeClr val="accent6">
                    <a:lumMod val="50000"/>
                  </a:schemeClr>
                </a:solidFill>
              </a:rPr>
              <a:t>Классификация арт-терапевтических методов</a:t>
            </a:r>
          </a:p>
          <a:p>
            <a:pPr algn="ctr" fontAlgn="auto">
              <a:buClr>
                <a:schemeClr val="accent6">
                  <a:lumMod val="75000"/>
                </a:schemeClr>
              </a:buClr>
              <a:defRPr/>
            </a:pPr>
            <a:endParaRPr lang="ru-RU" sz="3200" b="1" i="1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marL="342900" indent="-342900" algn="l" fontAlgn="auto">
              <a:buClr>
                <a:schemeClr val="accent6">
                  <a:lumMod val="7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ru-RU" sz="2400" b="1" i="1" dirty="0" err="1" smtClean="0"/>
              <a:t>Изотерапия</a:t>
            </a:r>
            <a:endParaRPr lang="ru-RU" sz="2400" b="1" i="1" dirty="0" smtClean="0"/>
          </a:p>
          <a:p>
            <a:pPr marL="342900" indent="-342900" algn="l" fontAlgn="auto">
              <a:buClr>
                <a:schemeClr val="accent6">
                  <a:lumMod val="7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ru-RU" sz="2400" b="1" i="1" dirty="0" err="1" smtClean="0"/>
              <a:t>Цветотерапия</a:t>
            </a:r>
            <a:endParaRPr lang="ru-RU" sz="2400" b="1" i="1" dirty="0" smtClean="0"/>
          </a:p>
          <a:p>
            <a:pPr marL="342900" indent="-342900" algn="l" fontAlgn="auto">
              <a:buClr>
                <a:schemeClr val="accent6">
                  <a:lumMod val="7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ru-RU" sz="2400" b="1" i="1" dirty="0" err="1" smtClean="0"/>
              <a:t>Игротерапия</a:t>
            </a:r>
            <a:endParaRPr lang="ru-RU" sz="2400" b="1" i="1" dirty="0" smtClean="0"/>
          </a:p>
          <a:p>
            <a:pPr marL="342900" indent="-342900" algn="l" fontAlgn="auto">
              <a:buClr>
                <a:schemeClr val="accent6">
                  <a:lumMod val="7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ru-RU" sz="2400" b="1" i="1" dirty="0" err="1" smtClean="0"/>
              <a:t>Сказкотерапия</a:t>
            </a:r>
            <a:endParaRPr lang="ru-RU" sz="2400" b="1" i="1" dirty="0" smtClean="0"/>
          </a:p>
          <a:p>
            <a:pPr marL="342900" indent="-342900" algn="l" fontAlgn="auto">
              <a:buClr>
                <a:schemeClr val="accent6">
                  <a:lumMod val="7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ru-RU" sz="2400" b="1" i="1" dirty="0" smtClean="0"/>
              <a:t>Музыкотерапия</a:t>
            </a:r>
          </a:p>
          <a:p>
            <a:pPr marL="342900" indent="-342900" algn="l" fontAlgn="auto">
              <a:buClr>
                <a:schemeClr val="accent6">
                  <a:lumMod val="7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ru-RU" sz="2400" b="1" i="1" dirty="0" smtClean="0"/>
              <a:t>Песочная терапия</a:t>
            </a:r>
          </a:p>
          <a:p>
            <a:pPr marL="342900" indent="-342900" algn="l" fontAlgn="auto">
              <a:buClr>
                <a:schemeClr val="accent6">
                  <a:lumMod val="7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ru-RU" sz="2400" b="1" i="1" dirty="0" smtClean="0"/>
              <a:t>Терапия водой </a:t>
            </a:r>
          </a:p>
          <a:p>
            <a:pPr marL="342900" indent="-342900" algn="l" fontAlgn="auto">
              <a:buClr>
                <a:schemeClr val="accent6">
                  <a:lumMod val="7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ru-RU" sz="2400" b="1" i="1" dirty="0" err="1"/>
              <a:t>К</a:t>
            </a:r>
            <a:r>
              <a:rPr lang="ru-RU" sz="2400" b="1" i="1" dirty="0" err="1" smtClean="0"/>
              <a:t>инезитерапия</a:t>
            </a:r>
            <a:r>
              <a:rPr lang="ru-RU" sz="2400" b="1" i="1" dirty="0" smtClean="0"/>
              <a:t> и др.</a:t>
            </a:r>
          </a:p>
          <a:p>
            <a:pPr marL="342900" indent="-342900" algn="l" fontAlgn="auto">
              <a:buClr>
                <a:schemeClr val="accent6">
                  <a:lumMod val="75000"/>
                </a:schemeClr>
              </a:buClr>
              <a:buFont typeface="Arial" panose="020B0604020202020204" pitchFamily="34" charset="0"/>
              <a:buChar char="•"/>
              <a:defRPr/>
            </a:pPr>
            <a:endParaRPr lang="ru-RU" b="1" i="1" dirty="0" smtClean="0"/>
          </a:p>
        </p:txBody>
      </p:sp>
      <p:pic>
        <p:nvPicPr>
          <p:cNvPr id="56323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055688" y="5013325"/>
            <a:ext cx="12896851" cy="3517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33588" y="2173288"/>
            <a:ext cx="5965825" cy="2422525"/>
          </a:xfrm>
        </p:spPr>
        <p:txBody>
          <a:bodyPr/>
          <a:lstStyle/>
          <a:p>
            <a:pPr marL="320040" indent="-320040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5288" y="260350"/>
            <a:ext cx="8748712" cy="5689600"/>
          </a:xfrm>
        </p:spPr>
        <p:txBody>
          <a:bodyPr rtlCol="0">
            <a:normAutofit/>
          </a:bodyPr>
          <a:lstStyle/>
          <a:p>
            <a:pPr algn="ctr" fontAlgn="auto">
              <a:buClr>
                <a:schemeClr val="accent6">
                  <a:lumMod val="75000"/>
                </a:schemeClr>
              </a:buClr>
              <a:defRPr/>
            </a:pPr>
            <a:r>
              <a:rPr lang="ru-RU" sz="3200" i="1" dirty="0" err="1">
                <a:solidFill>
                  <a:srgbClr val="FF0000"/>
                </a:solidFill>
              </a:rPr>
              <a:t>Кинезитерапия</a:t>
            </a:r>
            <a:r>
              <a:rPr lang="ru-RU" sz="3200" i="1" dirty="0"/>
              <a:t> </a:t>
            </a:r>
            <a:r>
              <a:rPr lang="ru-RU" sz="3200" i="1" dirty="0">
                <a:solidFill>
                  <a:schemeClr val="accent1">
                    <a:lumMod val="50000"/>
                  </a:schemeClr>
                </a:solidFill>
              </a:rPr>
              <a:t>- </a:t>
            </a:r>
            <a:r>
              <a:rPr lang="ru-RU" sz="3200" i="1" dirty="0" err="1">
                <a:solidFill>
                  <a:schemeClr val="accent1">
                    <a:lumMod val="50000"/>
                  </a:schemeClr>
                </a:solidFill>
              </a:rPr>
              <a:t>танцетерапия</a:t>
            </a:r>
            <a:r>
              <a:rPr lang="ru-RU" sz="3200" i="1" dirty="0">
                <a:solidFill>
                  <a:schemeClr val="accent1">
                    <a:lumMod val="50000"/>
                  </a:schemeClr>
                </a:solidFill>
              </a:rPr>
              <a:t>, </a:t>
            </a:r>
            <a:r>
              <a:rPr lang="ru-RU" sz="3200" i="1" dirty="0" err="1">
                <a:solidFill>
                  <a:schemeClr val="accent1">
                    <a:lumMod val="50000"/>
                  </a:schemeClr>
                </a:solidFill>
              </a:rPr>
              <a:t>хореотерапия</a:t>
            </a:r>
            <a:r>
              <a:rPr lang="ru-RU" sz="3200" i="1" dirty="0">
                <a:solidFill>
                  <a:schemeClr val="accent1">
                    <a:lumMod val="50000"/>
                  </a:schemeClr>
                </a:solidFill>
              </a:rPr>
              <a:t>, </a:t>
            </a:r>
            <a:r>
              <a:rPr lang="ru-RU" sz="3200" i="1" u="sng" dirty="0">
                <a:solidFill>
                  <a:schemeClr val="accent1">
                    <a:lumMod val="50000"/>
                  </a:schemeClr>
                </a:solidFill>
              </a:rPr>
              <a:t>телесно –ориентированная арт- терапия</a:t>
            </a:r>
            <a:r>
              <a:rPr lang="ru-RU" sz="3200" i="1" dirty="0">
                <a:solidFill>
                  <a:schemeClr val="accent1">
                    <a:lumMod val="50000"/>
                  </a:schemeClr>
                </a:solidFill>
              </a:rPr>
              <a:t>, коррекционная ритмика - </a:t>
            </a:r>
            <a:r>
              <a:rPr lang="ru-RU" sz="3200" i="1" dirty="0">
                <a:solidFill>
                  <a:srgbClr val="C00000"/>
                </a:solidFill>
              </a:rPr>
              <a:t>лечебное воздействие движениями</a:t>
            </a:r>
            <a:r>
              <a:rPr lang="ru-RU" sz="3200" i="1" dirty="0">
                <a:solidFill>
                  <a:schemeClr val="accent1">
                    <a:lumMod val="50000"/>
                  </a:schemeClr>
                </a:solidFill>
              </a:rPr>
              <a:t>.</a:t>
            </a:r>
          </a:p>
          <a:p>
            <a:pPr algn="ctr" fontAlgn="auto">
              <a:buClr>
                <a:schemeClr val="accent6">
                  <a:lumMod val="75000"/>
                </a:schemeClr>
              </a:buClr>
              <a:defRPr/>
            </a:pPr>
            <a:endParaRPr lang="ru-RU" sz="4000" b="1" i="1" dirty="0" smtClean="0">
              <a:solidFill>
                <a:srgbClr val="FE8002"/>
              </a:solidFill>
            </a:endParaRPr>
          </a:p>
          <a:p>
            <a:pPr algn="ctr" fontAlgn="auto">
              <a:buClr>
                <a:schemeClr val="accent6">
                  <a:lumMod val="75000"/>
                </a:schemeClr>
              </a:buClr>
              <a:defRPr/>
            </a:pPr>
            <a:r>
              <a:rPr lang="ru-RU" sz="3600" b="1" i="1" dirty="0" smtClean="0">
                <a:solidFill>
                  <a:srgbClr val="FE8002"/>
                </a:solidFill>
              </a:rPr>
              <a:t>«Тело </a:t>
            </a:r>
            <a:r>
              <a:rPr lang="ru-RU" sz="3600" b="1" i="1" dirty="0">
                <a:solidFill>
                  <a:srgbClr val="FE8002"/>
                </a:solidFill>
              </a:rPr>
              <a:t>– зеркало </a:t>
            </a:r>
            <a:r>
              <a:rPr lang="ru-RU" sz="3600" b="1" i="1" dirty="0" smtClean="0">
                <a:solidFill>
                  <a:srgbClr val="FE8002"/>
                </a:solidFill>
              </a:rPr>
              <a:t>души»</a:t>
            </a:r>
            <a:endParaRPr lang="ru-RU" sz="3600" b="1" i="1" dirty="0">
              <a:solidFill>
                <a:srgbClr val="FE8002"/>
              </a:solidFill>
            </a:endParaRPr>
          </a:p>
          <a:p>
            <a:pPr algn="ctr" fontAlgn="auto">
              <a:buClr>
                <a:schemeClr val="accent6">
                  <a:lumMod val="75000"/>
                </a:schemeClr>
              </a:buClr>
              <a:defRPr/>
            </a:pPr>
            <a:r>
              <a:rPr lang="ru-RU" sz="3600" b="1" i="1" dirty="0" smtClean="0">
                <a:solidFill>
                  <a:srgbClr val="7030A0"/>
                </a:solidFill>
              </a:rPr>
              <a:t>«В здоровом </a:t>
            </a:r>
            <a:r>
              <a:rPr lang="ru-RU" sz="3600" b="1" i="1" dirty="0">
                <a:solidFill>
                  <a:srgbClr val="7030A0"/>
                </a:solidFill>
              </a:rPr>
              <a:t>теле - </a:t>
            </a:r>
            <a:r>
              <a:rPr lang="ru-RU" sz="3600" b="1" i="1" dirty="0" smtClean="0">
                <a:solidFill>
                  <a:srgbClr val="7030A0"/>
                </a:solidFill>
              </a:rPr>
              <a:t>здоровый дух»</a:t>
            </a:r>
          </a:p>
          <a:p>
            <a:pPr algn="ctr" fontAlgn="auto">
              <a:buClr>
                <a:schemeClr val="accent6">
                  <a:lumMod val="75000"/>
                </a:schemeClr>
              </a:buClr>
              <a:defRPr/>
            </a:pPr>
            <a:r>
              <a:rPr lang="ru-RU" sz="3600" b="1" i="1" dirty="0" smtClean="0">
                <a:solidFill>
                  <a:schemeClr val="accent3">
                    <a:lumMod val="75000"/>
                  </a:schemeClr>
                </a:solidFill>
              </a:rPr>
              <a:t>«Тело </a:t>
            </a:r>
            <a:r>
              <a:rPr lang="ru-RU" sz="3600" b="1" i="1" dirty="0">
                <a:solidFill>
                  <a:schemeClr val="accent3">
                    <a:lumMod val="75000"/>
                  </a:schemeClr>
                </a:solidFill>
              </a:rPr>
              <a:t>помнит </a:t>
            </a:r>
            <a:r>
              <a:rPr lang="ru-RU" sz="3600" b="1" i="1" dirty="0" smtClean="0">
                <a:solidFill>
                  <a:schemeClr val="accent3">
                    <a:lumMod val="75000"/>
                  </a:schemeClr>
                </a:solidFill>
              </a:rPr>
              <a:t>все»</a:t>
            </a:r>
            <a:endParaRPr lang="ru-RU" sz="3600" b="1" i="1" dirty="0">
              <a:solidFill>
                <a:schemeClr val="accent3">
                  <a:lumMod val="75000"/>
                </a:schemeClr>
              </a:solidFill>
            </a:endParaRPr>
          </a:p>
        </p:txBody>
      </p:sp>
      <p:pic>
        <p:nvPicPr>
          <p:cNvPr id="58371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009900" y="5084763"/>
            <a:ext cx="12874625" cy="3513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33588" y="2173288"/>
            <a:ext cx="5965825" cy="2422525"/>
          </a:xfrm>
        </p:spPr>
        <p:txBody>
          <a:bodyPr/>
          <a:lstStyle/>
          <a:p>
            <a:pPr marL="320040" indent="-320040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23850" y="184150"/>
            <a:ext cx="8569325" cy="5765800"/>
          </a:xfrm>
        </p:spPr>
        <p:txBody>
          <a:bodyPr rtlCol="0">
            <a:normAutofit/>
          </a:bodyPr>
          <a:lstStyle/>
          <a:p>
            <a:pPr algn="l" fontAlgn="auto">
              <a:buClr>
                <a:schemeClr val="accent6">
                  <a:lumMod val="75000"/>
                </a:schemeClr>
              </a:buClr>
              <a:defRPr/>
            </a:pPr>
            <a:r>
              <a:rPr lang="ru-RU" sz="3200" b="1" i="1" dirty="0">
                <a:solidFill>
                  <a:srgbClr val="AB7225"/>
                </a:solidFill>
              </a:rPr>
              <a:t>Как нарисовать </a:t>
            </a:r>
            <a:r>
              <a:rPr lang="ru-RU" sz="3200" b="1" i="1" dirty="0" smtClean="0">
                <a:solidFill>
                  <a:srgbClr val="AB7225"/>
                </a:solidFill>
              </a:rPr>
              <a:t>индивидуальную</a:t>
            </a:r>
          </a:p>
          <a:p>
            <a:pPr algn="l" fontAlgn="auto">
              <a:buClr>
                <a:schemeClr val="accent6">
                  <a:lumMod val="75000"/>
                </a:schemeClr>
              </a:buClr>
              <a:defRPr/>
            </a:pPr>
            <a:r>
              <a:rPr lang="ru-RU" sz="3200" b="1" i="1" dirty="0" smtClean="0">
                <a:solidFill>
                  <a:srgbClr val="AB7225"/>
                </a:solidFill>
              </a:rPr>
              <a:t> </a:t>
            </a:r>
            <a:r>
              <a:rPr lang="ru-RU" sz="3200" b="1" i="1" dirty="0">
                <a:solidFill>
                  <a:srgbClr val="AB7225"/>
                </a:solidFill>
              </a:rPr>
              <a:t>телесную карту страхов?</a:t>
            </a:r>
            <a:endParaRPr lang="ru-RU" sz="3200" dirty="0">
              <a:solidFill>
                <a:srgbClr val="AB7225"/>
              </a:solidFill>
            </a:endParaRPr>
          </a:p>
          <a:p>
            <a:pPr marL="342900" indent="-342900" algn="l" fontAlgn="auto">
              <a:buClr>
                <a:schemeClr val="accent6">
                  <a:lumMod val="75000"/>
                </a:schemeClr>
              </a:buClr>
              <a:buFont typeface="Arial" panose="020B0604020202020204" pitchFamily="34" charset="0"/>
              <a:buChar char="•"/>
              <a:defRPr/>
            </a:pPr>
            <a:endParaRPr lang="ru-RU" b="1" i="1" dirty="0"/>
          </a:p>
        </p:txBody>
      </p:sp>
      <p:pic>
        <p:nvPicPr>
          <p:cNvPr id="5939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468313" y="5661025"/>
            <a:ext cx="10236201" cy="2792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396" name="Рисунок 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480050" y="692150"/>
            <a:ext cx="3849688" cy="513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827584" y="1628800"/>
            <a:ext cx="3522129" cy="3888432"/>
          </a:xfrm>
          <a:prstGeom prst="rect">
            <a:avLst/>
          </a:prstGeom>
          <a:solidFill>
            <a:srgbClr val="FFFFFF">
              <a:shade val="85000"/>
            </a:srgbClr>
          </a:solidFill>
          <a:ln w="57150" cap="sq">
            <a:solidFill>
              <a:srgbClr val="F51BAC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33588" y="2173288"/>
            <a:ext cx="5965825" cy="2422525"/>
          </a:xfrm>
        </p:spPr>
        <p:txBody>
          <a:bodyPr/>
          <a:lstStyle/>
          <a:p>
            <a:pPr marL="320040" indent="-320040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0" y="0"/>
            <a:ext cx="9144000" cy="6858000"/>
          </a:xfrm>
        </p:spPr>
        <p:txBody>
          <a:bodyPr rtlCol="0">
            <a:normAutofit fontScale="25000" lnSpcReduction="20000"/>
          </a:bodyPr>
          <a:lstStyle/>
          <a:p>
            <a:pPr algn="ctr" fontAlgn="auto">
              <a:buClr>
                <a:schemeClr val="accent6">
                  <a:lumMod val="75000"/>
                </a:schemeClr>
              </a:buClr>
              <a:defRPr/>
            </a:pPr>
            <a:r>
              <a:rPr lang="ru-RU" sz="8000" b="1" i="1" dirty="0">
                <a:solidFill>
                  <a:srgbClr val="FE8002"/>
                </a:solidFill>
              </a:rPr>
              <a:t>Телесная карта страхов человека: где спрятались переживания</a:t>
            </a:r>
          </a:p>
          <a:p>
            <a:pPr algn="just" fontAlgn="auto">
              <a:buClr>
                <a:schemeClr val="accent6">
                  <a:lumMod val="75000"/>
                </a:schemeClr>
              </a:buClr>
              <a:defRPr/>
            </a:pPr>
            <a:r>
              <a:rPr lang="ru-RU" sz="6000" b="1" i="1" dirty="0" smtClean="0">
                <a:solidFill>
                  <a:srgbClr val="9A57CD"/>
                </a:solidFill>
              </a:rPr>
              <a:t>1.Ноги</a:t>
            </a:r>
            <a:r>
              <a:rPr lang="ru-RU" sz="6000" b="1" i="1" dirty="0">
                <a:solidFill>
                  <a:srgbClr val="9A57CD"/>
                </a:solidFill>
              </a:rPr>
              <a:t>. </a:t>
            </a:r>
            <a:r>
              <a:rPr lang="ru-RU" sz="6000" b="1" i="1" dirty="0"/>
              <a:t>Боль в ногах может говорить о страхе потери стабильности и опоры. Человек не чувствует уверенности в завтрашнем дне.</a:t>
            </a:r>
          </a:p>
          <a:p>
            <a:pPr algn="just" fontAlgn="auto">
              <a:buClr>
                <a:schemeClr val="accent6">
                  <a:lumMod val="75000"/>
                </a:schemeClr>
              </a:buClr>
              <a:defRPr/>
            </a:pPr>
            <a:r>
              <a:rPr lang="ru-RU" sz="6000" b="1" i="1" dirty="0" smtClean="0">
                <a:solidFill>
                  <a:srgbClr val="FFC000"/>
                </a:solidFill>
              </a:rPr>
              <a:t>2.Таз</a:t>
            </a:r>
            <a:r>
              <a:rPr lang="ru-RU" sz="6000" b="1" i="1" dirty="0">
                <a:solidFill>
                  <a:srgbClr val="FFC000"/>
                </a:solidFill>
              </a:rPr>
              <a:t>. </a:t>
            </a:r>
            <a:r>
              <a:rPr lang="ru-RU" sz="6000" b="1" i="1" dirty="0"/>
              <a:t>Проблемы в области таза говорят о страхах человека в сексуальной сфере. Этим страхом провоцируется развитие различных заболеваний.</a:t>
            </a:r>
          </a:p>
          <a:p>
            <a:pPr algn="just" fontAlgn="auto">
              <a:buClr>
                <a:schemeClr val="accent6">
                  <a:lumMod val="75000"/>
                </a:schemeClr>
              </a:buClr>
              <a:defRPr/>
            </a:pPr>
            <a:r>
              <a:rPr lang="ru-RU" sz="6000" b="1" i="1" dirty="0" smtClean="0">
                <a:solidFill>
                  <a:srgbClr val="25FB2A"/>
                </a:solidFill>
              </a:rPr>
              <a:t>3.Живот</a:t>
            </a:r>
            <a:r>
              <a:rPr lang="ru-RU" sz="6000" b="1" i="1" dirty="0">
                <a:solidFill>
                  <a:srgbClr val="25FB2A"/>
                </a:solidFill>
              </a:rPr>
              <a:t>. </a:t>
            </a:r>
            <a:r>
              <a:rPr lang="ru-RU" sz="6000" b="1" i="1" dirty="0"/>
              <a:t>Дискомфорт в этой области обусловлен страхом человека за жизнь. Может быть ситуация угрозы для жизни была и не реальной, но даже когда опасность проходит для Бессознательного она остается актуальной. В связи с этим не удается достичь полноценного расслабления и ощутить себя в безопасности.</a:t>
            </a:r>
          </a:p>
          <a:p>
            <a:pPr algn="just" fontAlgn="auto">
              <a:buClr>
                <a:schemeClr val="accent6">
                  <a:lumMod val="75000"/>
                </a:schemeClr>
              </a:buClr>
              <a:defRPr/>
            </a:pPr>
            <a:r>
              <a:rPr lang="ru-RU" sz="6000" b="1" i="1" dirty="0" smtClean="0">
                <a:solidFill>
                  <a:srgbClr val="FF0000"/>
                </a:solidFill>
              </a:rPr>
              <a:t>4.Район </a:t>
            </a:r>
            <a:r>
              <a:rPr lang="ru-RU" sz="6000" b="1" i="1" dirty="0">
                <a:solidFill>
                  <a:srgbClr val="FF0000"/>
                </a:solidFill>
              </a:rPr>
              <a:t>диафрагмы, включая желудок и солнечное сплетение. </a:t>
            </a:r>
            <a:r>
              <a:rPr lang="ru-RU" sz="6000" b="1" i="1" dirty="0"/>
              <a:t>В этой зоне обосновались социальные страхи. Страх человека – быть отвергнутым обществом.</a:t>
            </a:r>
          </a:p>
          <a:p>
            <a:pPr algn="just" fontAlgn="auto">
              <a:buClr>
                <a:schemeClr val="accent6">
                  <a:lumMod val="75000"/>
                </a:schemeClr>
              </a:buClr>
              <a:defRPr/>
            </a:pPr>
            <a:r>
              <a:rPr lang="ru-RU" sz="6000" b="1" i="1" dirty="0" smtClean="0">
                <a:solidFill>
                  <a:srgbClr val="00B0F0"/>
                </a:solidFill>
              </a:rPr>
              <a:t>5.Грудная </a:t>
            </a:r>
            <a:r>
              <a:rPr lang="ru-RU" sz="6000" b="1" i="1" dirty="0">
                <a:solidFill>
                  <a:srgbClr val="00B0F0"/>
                </a:solidFill>
              </a:rPr>
              <a:t>клетка. </a:t>
            </a:r>
            <a:r>
              <a:rPr lang="ru-RU" sz="6000" b="1" i="1" dirty="0"/>
              <a:t>В этой зоне на карте страхов отражается страх человека перед одиночеством, человек боится быть отверженным как личность.</a:t>
            </a:r>
          </a:p>
          <a:p>
            <a:pPr algn="just" fontAlgn="auto">
              <a:buClr>
                <a:schemeClr val="accent6">
                  <a:lumMod val="75000"/>
                </a:schemeClr>
              </a:buClr>
              <a:defRPr/>
            </a:pPr>
            <a:r>
              <a:rPr lang="ru-RU" sz="6000" b="1" i="1" dirty="0" smtClean="0">
                <a:solidFill>
                  <a:srgbClr val="BC0880"/>
                </a:solidFill>
              </a:rPr>
              <a:t>6.Руки</a:t>
            </a:r>
            <a:r>
              <a:rPr lang="ru-RU" sz="6000" b="1" i="1" dirty="0">
                <a:solidFill>
                  <a:srgbClr val="BC0880"/>
                </a:solidFill>
              </a:rPr>
              <a:t>. </a:t>
            </a:r>
            <a:r>
              <a:rPr lang="ru-RU" sz="6000" b="1" i="1" dirty="0"/>
              <a:t>Через эту часть тела выражается страх человека перед контактом с миром. Зачастую люди, которые скрывают этот страх, выбирают профессию, где не нужно общаться с окружающими.</a:t>
            </a:r>
          </a:p>
          <a:p>
            <a:pPr algn="just" fontAlgn="auto">
              <a:buClr>
                <a:schemeClr val="accent6">
                  <a:lumMod val="75000"/>
                </a:schemeClr>
              </a:buClr>
              <a:defRPr/>
            </a:pPr>
            <a:r>
              <a:rPr lang="ru-RU" sz="6000" b="1" i="1" dirty="0"/>
              <a:t>Проблемы с кистями указывают на проблемах с коммуникацией. Правая кисть свидетельствует о </a:t>
            </a:r>
            <a:r>
              <a:rPr lang="ru-RU" sz="6000" b="1" i="1" dirty="0" smtClean="0"/>
              <a:t>страхе мужчин</a:t>
            </a:r>
            <a:r>
              <a:rPr lang="ru-RU" sz="6000" b="1" i="1" dirty="0"/>
              <a:t>, а левая – женщин.</a:t>
            </a:r>
          </a:p>
          <a:p>
            <a:pPr algn="just" fontAlgn="auto">
              <a:buClr>
                <a:schemeClr val="accent6">
                  <a:lumMod val="75000"/>
                </a:schemeClr>
              </a:buClr>
              <a:defRPr/>
            </a:pPr>
            <a:r>
              <a:rPr lang="ru-RU" sz="6000" b="1" i="1" dirty="0" smtClean="0">
                <a:solidFill>
                  <a:srgbClr val="AB7225"/>
                </a:solidFill>
              </a:rPr>
              <a:t>7.Спина</a:t>
            </a:r>
            <a:r>
              <a:rPr lang="ru-RU" sz="6000" b="1" i="1" dirty="0">
                <a:solidFill>
                  <a:srgbClr val="AB7225"/>
                </a:solidFill>
              </a:rPr>
              <a:t>. </a:t>
            </a:r>
            <a:r>
              <a:rPr lang="ru-RU" sz="6000" b="1" i="1" dirty="0"/>
              <a:t>Дискомфорт в этой области свидетельствует о том, что человек боится предстать несовершенным, не оправдав ожидания окружающих. Зачастую с такой проблемой сталкиваются </a:t>
            </a:r>
            <a:r>
              <a:rPr lang="ru-RU" sz="6000" b="1" i="1" dirty="0" err="1"/>
              <a:t>перфекционисты</a:t>
            </a:r>
            <a:r>
              <a:rPr lang="ru-RU" sz="6000" b="1" i="1" dirty="0"/>
              <a:t>.</a:t>
            </a:r>
          </a:p>
          <a:p>
            <a:pPr algn="just" fontAlgn="auto">
              <a:buClr>
                <a:schemeClr val="accent6">
                  <a:lumMod val="75000"/>
                </a:schemeClr>
              </a:buClr>
              <a:defRPr/>
            </a:pPr>
            <a:r>
              <a:rPr lang="ru-RU" sz="6000" b="1" i="1" dirty="0"/>
              <a:t>Что касается плеч, то они символизируют ответственность и силу. Боль в этой области связана со страхом человека оказаться слабым или не справиться с ответственностью.</a:t>
            </a:r>
          </a:p>
          <a:p>
            <a:pPr algn="just" fontAlgn="auto">
              <a:buClr>
                <a:schemeClr val="accent6">
                  <a:lumMod val="75000"/>
                </a:schemeClr>
              </a:buClr>
              <a:defRPr/>
            </a:pPr>
            <a:r>
              <a:rPr lang="ru-RU" sz="6000" b="1" i="1" dirty="0" smtClean="0">
                <a:solidFill>
                  <a:srgbClr val="5035EF"/>
                </a:solidFill>
              </a:rPr>
              <a:t>8.Шея</a:t>
            </a:r>
            <a:r>
              <a:rPr lang="ru-RU" sz="6000" b="1" i="1" dirty="0">
                <a:solidFill>
                  <a:srgbClr val="5035EF"/>
                </a:solidFill>
              </a:rPr>
              <a:t>. </a:t>
            </a:r>
            <a:r>
              <a:rPr lang="ru-RU" sz="6000" b="1" i="1" dirty="0"/>
              <a:t>Частые ангины, ощущение сжатия и першение преследует людей, которым трудно выражать свои чувства. Постоянное напряжение в шее возникает из-за того, каждый раз, когда чувства хотят выйти наружу, шея сжимается и удерживает их внутри.</a:t>
            </a:r>
          </a:p>
          <a:p>
            <a:pPr algn="just" fontAlgn="auto">
              <a:buClr>
                <a:schemeClr val="accent6">
                  <a:lumMod val="75000"/>
                </a:schemeClr>
              </a:buClr>
              <a:defRPr/>
            </a:pPr>
            <a:r>
              <a:rPr lang="ru-RU" sz="6000" b="1" i="1" dirty="0" smtClean="0">
                <a:solidFill>
                  <a:srgbClr val="00B050"/>
                </a:solidFill>
              </a:rPr>
              <a:t>9.Лицо</a:t>
            </a:r>
            <a:r>
              <a:rPr lang="ru-RU" sz="6000" b="1" i="1" dirty="0">
                <a:solidFill>
                  <a:srgbClr val="00B050"/>
                </a:solidFill>
              </a:rPr>
              <a:t>. </a:t>
            </a:r>
            <a:r>
              <a:rPr lang="ru-RU" sz="6000" b="1" i="1" dirty="0"/>
              <a:t>На телесной карте страхов лицо символизирует боязнь “потерять лицо”. Такие люди нуждаются в любви и одобрении, поэтому чтобы всем угодить им приходится постоянно носить маски.</a:t>
            </a:r>
          </a:p>
          <a:p>
            <a:pPr algn="just" fontAlgn="auto">
              <a:buClr>
                <a:schemeClr val="accent6">
                  <a:lumMod val="75000"/>
                </a:schemeClr>
              </a:buClr>
              <a:defRPr/>
            </a:pPr>
            <a:r>
              <a:rPr lang="ru-RU" sz="6000" b="1" i="1" dirty="0" smtClean="0">
                <a:solidFill>
                  <a:srgbClr val="F51BAC"/>
                </a:solidFill>
              </a:rPr>
              <a:t>10.Глаза</a:t>
            </a:r>
            <a:r>
              <a:rPr lang="ru-RU" sz="6000" b="1" i="1" dirty="0">
                <a:solidFill>
                  <a:srgbClr val="F51BAC"/>
                </a:solidFill>
              </a:rPr>
              <a:t>. </a:t>
            </a:r>
            <a:r>
              <a:rPr lang="ru-RU" sz="6000" b="1" i="1" dirty="0"/>
              <a:t>Страх реальности поражает один из основных каналов восприятия. Человек отказывается видеть правду, что выливается в проблемы со зрением.</a:t>
            </a:r>
          </a:p>
          <a:p>
            <a:pPr algn="just" fontAlgn="auto">
              <a:buClr>
                <a:schemeClr val="accent6">
                  <a:lumMod val="75000"/>
                </a:schemeClr>
              </a:buClr>
              <a:defRPr/>
            </a:pPr>
            <a:endParaRPr lang="ru-RU" sz="5600" b="1" i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Воздушный поток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2_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Изящная">
    <a:dk1>
      <a:sysClr val="windowText" lastClr="000000"/>
    </a:dk1>
    <a:lt1>
      <a:sysClr val="window" lastClr="FFFFFF"/>
    </a:lt1>
    <a:dk2>
      <a:srgbClr val="B13F9A"/>
    </a:dk2>
    <a:lt2>
      <a:srgbClr val="F4E7ED"/>
    </a:lt2>
    <a:accent1>
      <a:srgbClr val="B83D68"/>
    </a:accent1>
    <a:accent2>
      <a:srgbClr val="AC66BB"/>
    </a:accent2>
    <a:accent3>
      <a:srgbClr val="DE6C36"/>
    </a:accent3>
    <a:accent4>
      <a:srgbClr val="F9B639"/>
    </a:accent4>
    <a:accent5>
      <a:srgbClr val="CF6DA4"/>
    </a:accent5>
    <a:accent6>
      <a:srgbClr val="FA8D3D"/>
    </a:accent6>
    <a:hlink>
      <a:srgbClr val="FFDE66"/>
    </a:hlink>
    <a:folHlink>
      <a:srgbClr val="D490C5"/>
    </a:folHlink>
  </a:clrScheme>
</a:themeOverride>
</file>

<file path=ppt/theme/themeOverride2.xml><?xml version="1.0" encoding="utf-8"?>
<a:themeOverride xmlns:a="http://schemas.openxmlformats.org/drawingml/2006/main">
  <a:clrScheme name="Яркая">
    <a:dk1>
      <a:sysClr val="windowText" lastClr="000000"/>
    </a:dk1>
    <a:lt1>
      <a:sysClr val="window" lastClr="FFFFFF"/>
    </a:lt1>
    <a:dk2>
      <a:srgbClr val="666666"/>
    </a:dk2>
    <a:lt2>
      <a:srgbClr val="D2D2D2"/>
    </a:lt2>
    <a:accent1>
      <a:srgbClr val="FF388C"/>
    </a:accent1>
    <a:accent2>
      <a:srgbClr val="E40059"/>
    </a:accent2>
    <a:accent3>
      <a:srgbClr val="9C007F"/>
    </a:accent3>
    <a:accent4>
      <a:srgbClr val="68007F"/>
    </a:accent4>
    <a:accent5>
      <a:srgbClr val="005BD3"/>
    </a:accent5>
    <a:accent6>
      <a:srgbClr val="00349E"/>
    </a:accent6>
    <a:hlink>
      <a:srgbClr val="17BBFD"/>
    </a:hlink>
    <a:folHlink>
      <a:srgbClr val="FF79C2"/>
    </a:folHlink>
  </a:clrScheme>
</a:themeOverride>
</file>

<file path=ppt/theme/themeOverride3.xml><?xml version="1.0" encoding="utf-8"?>
<a:themeOverride xmlns:a="http://schemas.openxmlformats.org/drawingml/2006/main">
  <a:clrScheme name="Эркер">
    <a:dk1>
      <a:sysClr val="windowText" lastClr="000000"/>
    </a:dk1>
    <a:lt1>
      <a:sysClr val="window" lastClr="FFFFFF"/>
    </a:lt1>
    <a:dk2>
      <a:srgbClr val="575F6D"/>
    </a:dk2>
    <a:lt2>
      <a:srgbClr val="FFF39D"/>
    </a:lt2>
    <a:accent1>
      <a:srgbClr val="FE8637"/>
    </a:accent1>
    <a:accent2>
      <a:srgbClr val="7598D9"/>
    </a:accent2>
    <a:accent3>
      <a:srgbClr val="B32C16"/>
    </a:accent3>
    <a:accent4>
      <a:srgbClr val="F5CD2D"/>
    </a:accent4>
    <a:accent5>
      <a:srgbClr val="AEBAD5"/>
    </a:accent5>
    <a:accent6>
      <a:srgbClr val="777C84"/>
    </a:accent6>
    <a:hlink>
      <a:srgbClr val="D2611C"/>
    </a:hlink>
    <a:folHlink>
      <a:srgbClr val="3B435B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527</TotalTime>
  <Words>1308</Words>
  <Application>Microsoft Office PowerPoint</Application>
  <PresentationFormat>Экран (4:3)</PresentationFormat>
  <Paragraphs>167</Paragraphs>
  <Slides>31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4</vt:i4>
      </vt:variant>
      <vt:variant>
        <vt:lpstr>Заголовки слайдов</vt:lpstr>
      </vt:variant>
      <vt:variant>
        <vt:i4>31</vt:i4>
      </vt:variant>
    </vt:vector>
  </HeadingPairs>
  <TitlesOfParts>
    <vt:vector size="35" baseType="lpstr">
      <vt:lpstr>Тема Office</vt:lpstr>
      <vt:lpstr>Воздушный поток</vt:lpstr>
      <vt:lpstr>1_Воздушный поток</vt:lpstr>
      <vt:lpstr>2_Воздушный поток</vt:lpstr>
      <vt:lpstr>Мастер- класс для педагогов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Техники ТОТ применяются при таких проявлениях, как: </vt:lpstr>
      <vt:lpstr>Упражнения, направленные на достижение определенных целей:  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Мастер- класс для педагогов</dc:title>
  <dc:creator>22222222222222222222</dc:creator>
  <cp:lastModifiedBy>Пользавотель</cp:lastModifiedBy>
  <cp:revision>59</cp:revision>
  <dcterms:created xsi:type="dcterms:W3CDTF">2014-03-13T11:52:40Z</dcterms:created>
  <dcterms:modified xsi:type="dcterms:W3CDTF">2018-05-16T08:30:04Z</dcterms:modified>
</cp:coreProperties>
</file>